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7" roundtripDataSignature="AMtx7mg4IaFPf+Nz6G46/u9A/fIHKNn6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C94F1F1-611D-4F75-9246-4708E04920A0}">
  <a:tblStyle styleId="{3C94F1F1-611D-4F75-9246-4708E04920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0504761c6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0504761c6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0504761c68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070322830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070322830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2070322830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054e185355_0_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054e185355_0_1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054e185355_0_1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0504761c68_0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0504761c68_0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new way of executing the MatMul</a:t>
            </a:r>
            <a:endParaRPr/>
          </a:p>
        </p:txBody>
      </p:sp>
      <p:sp>
        <p:nvSpPr>
          <p:cNvPr id="581" name="Google Shape;581;g20504761c68_0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054e185355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054e185355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2054e185355_0_4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054e185355_0_5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054e185355_0_5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2054e185355_0_5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054e185355_0_6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2054e185355_0_6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g2054e185355_0_6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054e185355_0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054e185355_0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2054e185355_0_6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054e185355_0_6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054e185355_0_6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g2054e185355_0_6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20703228309_0_9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20703228309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20703228309_0_9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504761c68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504761c68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简要介绍transformer的重要性，举例如ChatGPT</a:t>
            </a:r>
            <a:endParaRPr/>
          </a:p>
        </p:txBody>
      </p:sp>
      <p:sp>
        <p:nvSpPr>
          <p:cNvPr id="159" name="Google Shape;159;g20504761c68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2054e185355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2054e185355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2054e185355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0504761c68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20504761c68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1: bc_buffer</a:t>
            </a:r>
            <a:endParaRPr/>
          </a:p>
        </p:txBody>
      </p:sp>
      <p:sp>
        <p:nvSpPr>
          <p:cNvPr id="1273" name="Google Shape;1273;g20504761c68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0504761c68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0504761c68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 support 2: broadcast path</a:t>
            </a:r>
            <a:endParaRPr/>
          </a:p>
        </p:txBody>
      </p:sp>
      <p:sp>
        <p:nvSpPr>
          <p:cNvPr id="1317" name="Google Shape;1317;g20504761c68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20504761c68_0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20504761c68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 1</a:t>
            </a:r>
            <a:br>
              <a:rPr lang="en-US"/>
            </a:br>
            <a:r>
              <a:rPr lang="en-US"/>
              <a:t>Each kernel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1371" name="Google Shape;1371;g20504761c68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0504761c68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20504761c68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Performance Improvement 2</a:t>
            </a:r>
            <a:br>
              <a:rPr lang="en-US"/>
            </a:br>
            <a:r>
              <a:rPr lang="en-US"/>
              <a:t>QKV</a:t>
            </a:r>
            <a:endParaRPr/>
          </a:p>
        </p:txBody>
      </p:sp>
      <p:sp>
        <p:nvSpPr>
          <p:cNvPr id="1382" name="Google Shape;1382;g20504761c68_0_1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g2055c2cc23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Google Shape;1391;g2055c2cc23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g2055c2cc23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20504761c68_0_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20504761c68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Floorplan optimization, flat mode</a:t>
            </a:r>
            <a:endParaRPr/>
          </a:p>
        </p:txBody>
      </p:sp>
      <p:sp>
        <p:nvSpPr>
          <p:cNvPr id="1407" name="Google Shape;1407;g20504761c68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20703228309_0_1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20703228309_0_1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br>
              <a:rPr lang="en-US"/>
            </a:br>
            <a:r>
              <a:rPr lang="en-US"/>
              <a:t>TC: 1GHz, WC: </a:t>
            </a:r>
            <a:br>
              <a:rPr lang="en-US"/>
            </a:br>
            <a:r>
              <a:rPr lang="en-US"/>
              <a:t>Area</a:t>
            </a:r>
            <a:endParaRPr/>
          </a:p>
        </p:txBody>
      </p:sp>
      <p:sp>
        <p:nvSpPr>
          <p:cNvPr id="1440" name="Google Shape;1440;g20703228309_0_1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20504761c68_0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20504761c68_0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br>
              <a:rPr lang="en-US"/>
            </a:br>
            <a:r>
              <a:rPr lang="en-US"/>
              <a:t>Estimation Transformer</a:t>
            </a:r>
            <a:br>
              <a:rPr lang="en-US"/>
            </a:br>
            <a:r>
              <a:rPr lang="en-US"/>
              <a:t>FLOPS/W different MatMul</a:t>
            </a:r>
            <a:endParaRPr/>
          </a:p>
        </p:txBody>
      </p:sp>
      <p:sp>
        <p:nvSpPr>
          <p:cNvPr id="1468" name="Google Shape;1468;g20504761c68_0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0504761c68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0504761c68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br>
              <a:rPr lang="en-US"/>
            </a:br>
            <a:r>
              <a:rPr lang="en-US"/>
              <a:t>Future Work</a:t>
            </a:r>
            <a:endParaRPr/>
          </a:p>
        </p:txBody>
      </p:sp>
      <p:sp>
        <p:nvSpPr>
          <p:cNvPr id="1481" name="Google Shape;1481;g20504761c68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0504761c68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0504761c68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Motivation：尽管有专用的加速器，但他们缺乏灵活性，我们想试试用通用处理器来加速transformer会有什么效果，困难，已经寻找可能的解决办法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0504761c68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055c2cc23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2055c2cc23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g2055c2cc23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2055c2cc230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2055c2cc230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2055c2cc230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06bb7b8e1e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206bb7b8e1e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g206bb7b8e1e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20504761c68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20504761c68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g20504761c68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20504761c6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20504761c6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g20504761c68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206bb7b8e1e_0_8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206bb7b8e1e_0_8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g206bb7b8e1e_0_8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206ee027238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206ee027238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new way of executing the MatMul</a:t>
            </a:r>
            <a:endParaRPr/>
          </a:p>
        </p:txBody>
      </p:sp>
      <p:sp>
        <p:nvSpPr>
          <p:cNvPr id="1637" name="Google Shape;1637;g206ee027238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2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20504761c68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20504761c68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</a:t>
            </a:r>
            <a:br>
              <a:rPr lang="en-US"/>
            </a:br>
            <a:r>
              <a:rPr lang="en-US"/>
              <a:t>TC: 1GHz, WC: </a:t>
            </a:r>
            <a:br>
              <a:rPr lang="en-US"/>
            </a:br>
            <a:r>
              <a:rPr lang="en-US"/>
              <a:t>Area</a:t>
            </a:r>
            <a:endParaRPr/>
          </a:p>
        </p:txBody>
      </p:sp>
      <p:sp>
        <p:nvSpPr>
          <p:cNvPr id="1865" name="Google Shape;1865;g20504761c68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" name="Google Shape;1873;g20703228309_0_1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4" name="Google Shape;1874;g20703228309_0_1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</a:t>
            </a:r>
            <a:br>
              <a:rPr lang="en-US"/>
            </a:br>
            <a:r>
              <a:rPr lang="en-US"/>
              <a:t>Estimation Transformer</a:t>
            </a:r>
            <a:br>
              <a:rPr lang="en-US"/>
            </a:br>
            <a:r>
              <a:rPr lang="en-US"/>
              <a:t>FLOPS/W different MatMul</a:t>
            </a:r>
            <a:endParaRPr/>
          </a:p>
        </p:txBody>
      </p:sp>
      <p:sp>
        <p:nvSpPr>
          <p:cNvPr id="1875" name="Google Shape;1875;g20703228309_0_11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20703228309_0_14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20703228309_0_14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g20703228309_0_14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6bb7b8e1e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6bb7b8e1e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206bb7b8e1e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20703228309_0_1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20703228309_0_1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g20703228309_0_1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504761c68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504761c68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一个简短的向量处理器以及Ara的介绍</a:t>
            </a:r>
            <a:endParaRPr/>
          </a:p>
        </p:txBody>
      </p:sp>
      <p:sp>
        <p:nvSpPr>
          <p:cNvPr id="224" name="Google Shape;224;g20504761c68_0_3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504761c68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0504761c68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Transformer模型结构大致的介绍</a:t>
            </a:r>
            <a:endParaRPr/>
          </a:p>
        </p:txBody>
      </p:sp>
      <p:sp>
        <p:nvSpPr>
          <p:cNvPr id="250" name="Google Shape;250;g20504761c68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504761c68_0_4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0504761c68_0_4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0504761c68_0_4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54e18535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54e18535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054e18535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504761c68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0504761c68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0504761c68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1">
  <p:cSld name="Titelfolie 0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31"/>
          <p:cNvSpPr txBox="1"/>
          <p:nvPr>
            <p:ph type="ctrTitle"/>
          </p:nvPr>
        </p:nvSpPr>
        <p:spPr>
          <a:xfrm>
            <a:off x="0" y="2233538"/>
            <a:ext cx="5904000" cy="331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1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20" name="Google Shape;20;p31"/>
          <p:cNvSpPr txBox="1"/>
          <p:nvPr>
            <p:ph idx="1" type="body"/>
          </p:nvPr>
        </p:nvSpPr>
        <p:spPr>
          <a:xfrm>
            <a:off x="1078516" y="3860494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  <p15:guide id="4" pos="610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 – Uni Zürich">
  <p:cSld name="Titelfolie 04 – Uni Zürich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40"/>
          <p:cNvSpPr txBox="1"/>
          <p:nvPr>
            <p:ph type="ctrTitle"/>
          </p:nvPr>
        </p:nvSpPr>
        <p:spPr>
          <a:xfrm>
            <a:off x="0" y="2233538"/>
            <a:ext cx="5904000" cy="331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7672" y="228020"/>
            <a:ext cx="3679200" cy="55250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40"/>
          <p:cNvSpPr txBox="1"/>
          <p:nvPr>
            <p:ph idx="1" type="body"/>
          </p:nvPr>
        </p:nvSpPr>
        <p:spPr>
          <a:xfrm>
            <a:off x="1078516" y="3860495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0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40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ischenslide">
  <p:cSld name="Zwischenslide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"/>
          <p:cNvSpPr txBox="1"/>
          <p:nvPr>
            <p:ph type="title"/>
          </p:nvPr>
        </p:nvSpPr>
        <p:spPr>
          <a:xfrm>
            <a:off x="731837" y="2224781"/>
            <a:ext cx="10728325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1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6" name="Google Shape;96;p41"/>
          <p:cNvGrpSpPr/>
          <p:nvPr/>
        </p:nvGrpSpPr>
        <p:grpSpPr>
          <a:xfrm>
            <a:off x="731837" y="6507088"/>
            <a:ext cx="978437" cy="159062"/>
            <a:chOff x="731837" y="6507088"/>
            <a:chExt cx="978437" cy="159062"/>
          </a:xfrm>
        </p:grpSpPr>
        <p:grpSp>
          <p:nvGrpSpPr>
            <p:cNvPr id="97" name="Google Shape;97;p41"/>
            <p:cNvGrpSpPr/>
            <p:nvPr/>
          </p:nvGrpSpPr>
          <p:grpSpPr>
            <a:xfrm>
              <a:off x="1266489" y="6555186"/>
              <a:ext cx="197463" cy="110964"/>
              <a:chOff x="1266489" y="6555186"/>
              <a:chExt cx="197463" cy="110964"/>
            </a:xfrm>
          </p:grpSpPr>
          <p:sp>
            <p:nvSpPr>
              <p:cNvPr id="98" name="Google Shape;98;p41"/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rect b="b" l="l" r="r" t="t"/>
                <a:pathLst>
                  <a:path extrusionOk="0" h="109216" w="95902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41"/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rect b="b" l="l" r="r" t="t"/>
                <a:pathLst>
                  <a:path extrusionOk="0" h="109664" w="87480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0" name="Google Shape;100;p41"/>
            <p:cNvSpPr/>
            <p:nvPr/>
          </p:nvSpPr>
          <p:spPr>
            <a:xfrm>
              <a:off x="1159517" y="6556560"/>
              <a:ext cx="96452" cy="108166"/>
            </a:xfrm>
            <a:custGeom>
              <a:rect b="b" l="l" r="r" t="t"/>
              <a:pathLst>
                <a:path extrusionOk="0" h="108166" w="96452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1"/>
            <p:cNvSpPr/>
            <p:nvPr/>
          </p:nvSpPr>
          <p:spPr>
            <a:xfrm>
              <a:off x="1466445" y="6556560"/>
              <a:ext cx="37259" cy="108166"/>
            </a:xfrm>
            <a:custGeom>
              <a:rect b="b" l="l" r="r" t="t"/>
              <a:pathLst>
                <a:path extrusionOk="0" h="108166" w="37259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" name="Google Shape;102;p41"/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</p:grpSpPr>
          <p:sp>
            <p:nvSpPr>
              <p:cNvPr id="103" name="Google Shape;103;p41"/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rect b="b" l="l" r="r" t="t"/>
                <a:pathLst>
                  <a:path extrusionOk="0" h="157638" w="96160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1"/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rect b="b" l="l" r="r" t="t"/>
                <a:pathLst>
                  <a:path extrusionOk="0" h="110951" w="87882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41"/>
            <p:cNvSpPr/>
            <p:nvPr/>
          </p:nvSpPr>
          <p:spPr>
            <a:xfrm>
              <a:off x="1493985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1"/>
            <p:cNvSpPr/>
            <p:nvPr/>
          </p:nvSpPr>
          <p:spPr>
            <a:xfrm>
              <a:off x="1340708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1"/>
            <p:cNvSpPr/>
            <p:nvPr/>
          </p:nvSpPr>
          <p:spPr>
            <a:xfrm>
              <a:off x="1298712" y="6507088"/>
              <a:ext cx="19689" cy="19689"/>
            </a:xfrm>
            <a:custGeom>
              <a:rect b="b" l="l" r="r" t="t"/>
              <a:pathLst>
                <a:path extrusionOk="0" h="19689" w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1"/>
            <p:cNvSpPr/>
            <p:nvPr/>
          </p:nvSpPr>
          <p:spPr>
            <a:xfrm>
              <a:off x="731837" y="6507088"/>
              <a:ext cx="417960" cy="157638"/>
            </a:xfrm>
            <a:custGeom>
              <a:rect b="b" l="l" r="r" t="t"/>
              <a:pathLst>
                <a:path extrusionOk="0" h="157638" w="417960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Bild">
  <p:cSld name="Inhalt Bild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2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2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2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42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42"/>
          <p:cNvSpPr/>
          <p:nvPr>
            <p:ph idx="2" type="pic"/>
          </p:nvPr>
        </p:nvSpPr>
        <p:spPr>
          <a:xfrm>
            <a:off x="731837" y="1412874"/>
            <a:ext cx="10728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full page">
  <p:cSld name="Bild full pag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3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3"/>
          <p:cNvSpPr/>
          <p:nvPr>
            <p:ph idx="2" type="pic"/>
          </p:nvPr>
        </p:nvSpPr>
        <p:spPr>
          <a:xfrm>
            <a:off x="731837" y="260350"/>
            <a:ext cx="10728000" cy="60125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zwei Spalten">
  <p:cSld name="Inhalt zwei Spalte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4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4"/>
          <p:cNvSpPr txBox="1"/>
          <p:nvPr>
            <p:ph idx="1" type="body"/>
          </p:nvPr>
        </p:nvSpPr>
        <p:spPr>
          <a:xfrm>
            <a:off x="6204163" y="1412875"/>
            <a:ext cx="5256000" cy="48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4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4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8" name="Google Shape;12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4"/>
          <p:cNvSpPr/>
          <p:nvPr>
            <p:ph idx="2" type="pic"/>
          </p:nvPr>
        </p:nvSpPr>
        <p:spPr>
          <a:xfrm>
            <a:off x="731838" y="1412875"/>
            <a:ext cx="5040000" cy="4860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Tabelle">
  <p:cSld name="Inhalt Tabell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5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45"/>
          <p:cNvSpPr txBox="1"/>
          <p:nvPr>
            <p:ph idx="1" type="body"/>
          </p:nvPr>
        </p:nvSpPr>
        <p:spPr>
          <a:xfrm>
            <a:off x="731837" y="1412875"/>
            <a:ext cx="10728325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45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5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" name="Google Shape;136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lussfolie">
  <p:cSld name="Schlussfolie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6"/>
          <p:cNvSpPr txBox="1"/>
          <p:nvPr>
            <p:ph idx="1" type="body"/>
          </p:nvPr>
        </p:nvSpPr>
        <p:spPr>
          <a:xfrm>
            <a:off x="731837" y="2135492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6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40" name="Google Shape;14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6698">
          <p15:clr>
            <a:srgbClr val="FBAE40"/>
          </p15:clr>
        </p15:guide>
        <p15:guide id="2" orient="horz" pos="640">
          <p15:clr>
            <a:srgbClr val="FBAE40"/>
          </p15:clr>
        </p15:guide>
        <p15:guide id="3" orient="horz" pos="395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504761c68_0_67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g20504761c68_0_67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g20504761c68_0_67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1" type="ftr"/>
          </p:nvPr>
        </p:nvSpPr>
        <p:spPr>
          <a:xfrm>
            <a:off x="2171700" y="6522444"/>
            <a:ext cx="72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3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3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3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" name="Google Shape;3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2 Bilder">
  <p:cSld name="Inhalt 2 Bil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4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" type="body"/>
          </p:nvPr>
        </p:nvSpPr>
        <p:spPr>
          <a:xfrm>
            <a:off x="731836" y="5121800"/>
            <a:ext cx="5255999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4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4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4"/>
          <p:cNvSpPr/>
          <p:nvPr>
            <p:ph idx="2" type="pic"/>
          </p:nvPr>
        </p:nvSpPr>
        <p:spPr>
          <a:xfrm>
            <a:off x="731838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34"/>
          <p:cNvSpPr/>
          <p:nvPr>
            <p:ph idx="3" type="pic"/>
          </p:nvPr>
        </p:nvSpPr>
        <p:spPr>
          <a:xfrm>
            <a:off x="6204162" y="1412875"/>
            <a:ext cx="5256000" cy="34200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4"/>
          <p:cNvSpPr txBox="1"/>
          <p:nvPr>
            <p:ph idx="4" type="body"/>
          </p:nvPr>
        </p:nvSpPr>
        <p:spPr>
          <a:xfrm>
            <a:off x="6204162" y="5121800"/>
            <a:ext cx="5256001" cy="11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3 Bilder">
  <p:cSld name="Inhalt 3 Bil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5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" type="body"/>
          </p:nvPr>
        </p:nvSpPr>
        <p:spPr>
          <a:xfrm>
            <a:off x="731836" y="4166439"/>
            <a:ext cx="10728327" cy="21244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5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5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5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" name="Google Shape;52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5"/>
          <p:cNvSpPr/>
          <p:nvPr>
            <p:ph idx="2" type="pic"/>
          </p:nvPr>
        </p:nvSpPr>
        <p:spPr>
          <a:xfrm>
            <a:off x="731838" y="1412875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5"/>
          <p:cNvSpPr/>
          <p:nvPr>
            <p:ph idx="3" type="pic"/>
          </p:nvPr>
        </p:nvSpPr>
        <p:spPr>
          <a:xfrm>
            <a:off x="8040162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35"/>
          <p:cNvSpPr/>
          <p:nvPr>
            <p:ph idx="4" type="pic"/>
          </p:nvPr>
        </p:nvSpPr>
        <p:spPr>
          <a:xfrm>
            <a:off x="4385999" y="1414800"/>
            <a:ext cx="3420000" cy="2484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Fussnote">
  <p:cSld name="Inhalt mit Fussnot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6"/>
          <p:cNvSpPr txBox="1"/>
          <p:nvPr>
            <p:ph idx="1" type="body"/>
          </p:nvPr>
        </p:nvSpPr>
        <p:spPr>
          <a:xfrm>
            <a:off x="731837" y="1412875"/>
            <a:ext cx="10728325" cy="3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−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6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7" y="6507088"/>
            <a:ext cx="984462" cy="1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6"/>
          <p:cNvSpPr txBox="1"/>
          <p:nvPr>
            <p:ph idx="2" type="body"/>
          </p:nvPr>
        </p:nvSpPr>
        <p:spPr>
          <a:xfrm>
            <a:off x="731836" y="5570135"/>
            <a:ext cx="5364164" cy="7212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AutoNum type="arabicPeriod"/>
              <a:defRPr sz="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2">
  <p:cSld name="Titelfolie 0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7"/>
          <p:cNvSpPr/>
          <p:nvPr>
            <p:ph idx="2" type="pic"/>
          </p:nvPr>
        </p:nvSpPr>
        <p:spPr>
          <a:xfrm>
            <a:off x="731838" y="1016000"/>
            <a:ext cx="10728325" cy="5256000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37"/>
          <p:cNvSpPr txBox="1"/>
          <p:nvPr>
            <p:ph type="ctrTitle"/>
          </p:nvPr>
        </p:nvSpPr>
        <p:spPr>
          <a:xfrm>
            <a:off x="6504000" y="2957494"/>
            <a:ext cx="5688000" cy="226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324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7" name="Google Shape;6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6845210" y="4639666"/>
            <a:ext cx="4320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37"/>
          <p:cNvSpPr/>
          <p:nvPr>
            <p:ph idx="3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37"/>
          <p:cNvSpPr txBox="1"/>
          <p:nvPr>
            <p:ph idx="4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3">
  <p:cSld name="Titelfolie 0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8"/>
          <p:cNvSpPr/>
          <p:nvPr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8"/>
          <p:cNvSpPr txBox="1"/>
          <p:nvPr>
            <p:ph type="ctrTitle"/>
          </p:nvPr>
        </p:nvSpPr>
        <p:spPr>
          <a:xfrm>
            <a:off x="-1" y="1940405"/>
            <a:ext cx="10188000" cy="396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4" name="Google Shape;74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8"/>
          <p:cNvSpPr txBox="1"/>
          <p:nvPr>
            <p:ph idx="1" type="body"/>
          </p:nvPr>
        </p:nvSpPr>
        <p:spPr>
          <a:xfrm>
            <a:off x="1078516" y="4217884"/>
            <a:ext cx="864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8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38"/>
          <p:cNvSpPr txBox="1"/>
          <p:nvPr>
            <p:ph idx="3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04">
  <p:cSld name="Titelfolie 04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ctrTitle"/>
          </p:nvPr>
        </p:nvSpPr>
        <p:spPr>
          <a:xfrm>
            <a:off x="731837" y="1016000"/>
            <a:ext cx="10728326" cy="525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0" lIns="324000" spcFirstLastPara="1" rIns="0" wrap="square" tIns="1152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0" name="Google Shape;8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1838" y="360538"/>
            <a:ext cx="1765565" cy="2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9"/>
          <p:cNvSpPr txBox="1"/>
          <p:nvPr>
            <p:ph idx="1" type="body"/>
          </p:nvPr>
        </p:nvSpPr>
        <p:spPr>
          <a:xfrm>
            <a:off x="1078515" y="4575276"/>
            <a:ext cx="10044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9"/>
          <p:cNvSpPr/>
          <p:nvPr>
            <p:ph idx="2" type="pic"/>
          </p:nvPr>
        </p:nvSpPr>
        <p:spPr>
          <a:xfrm>
            <a:off x="10200163" y="6489088"/>
            <a:ext cx="1260000" cy="1800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9"/>
          <p:cNvSpPr txBox="1"/>
          <p:nvPr>
            <p:ph idx="3" type="body"/>
          </p:nvPr>
        </p:nvSpPr>
        <p:spPr>
          <a:xfrm>
            <a:off x="9696449" y="316800"/>
            <a:ext cx="180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None/>
              <a:defRPr sz="1150"/>
            </a:lvl1pPr>
            <a:lvl2pPr indent="-301625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2pPr>
            <a:lvl3pPr indent="-301625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3pPr>
            <a:lvl4pPr indent="-301625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4pPr>
            <a:lvl5pPr indent="-301625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50"/>
              <a:buChar char="−"/>
              <a:defRPr sz="115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640">
          <p15:clr>
            <a:srgbClr val="FBAE40"/>
          </p15:clr>
        </p15:guide>
        <p15:guide id="2" orient="horz" pos="39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/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0"/>
          <p:cNvSpPr txBox="1"/>
          <p:nvPr>
            <p:ph idx="1" type="body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−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0"/>
          <p:cNvSpPr txBox="1"/>
          <p:nvPr>
            <p:ph idx="10" type="dt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61">
          <p15:clr>
            <a:srgbClr val="F26B43"/>
          </p15:clr>
        </p15:guide>
        <p15:guide id="2" pos="7219">
          <p15:clr>
            <a:srgbClr val="F26B43"/>
          </p15:clr>
        </p15:guide>
        <p15:guide id="3" orient="horz" pos="164">
          <p15:clr>
            <a:srgbClr val="F26B43"/>
          </p15:clr>
        </p15:guide>
        <p15:guide id="4" orient="horz" pos="890">
          <p15:clr>
            <a:srgbClr val="F26B43"/>
          </p15:clr>
        </p15:guide>
        <p15:guide id="5" orient="horz" pos="4201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Gebäude, Stadt, Schloss, Turm enthält.&#10;&#10;Automatisch generierte Beschreibung" id="149" name="Google Shape;149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61" l="0" r="0" t="461"/>
          <a:stretch/>
        </p:blipFill>
        <p:spPr>
          <a:xfrm>
            <a:off x="744537" y="1016000"/>
            <a:ext cx="10728325" cy="5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>
            <p:ph type="ctrTitle"/>
          </p:nvPr>
        </p:nvSpPr>
        <p:spPr>
          <a:xfrm>
            <a:off x="0" y="2233550"/>
            <a:ext cx="9956400" cy="3815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1080000" spcFirstLastPara="1" rIns="0" wrap="square" tIns="252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lang="en-US"/>
              <a:t>Efficient Execution of Transformers in RISC-V Vector Machines with Custom HW Acceleration</a:t>
            </a:r>
            <a:endParaRPr/>
          </a:p>
        </p:txBody>
      </p:sp>
      <p:sp>
        <p:nvSpPr>
          <p:cNvPr id="151" name="Google Shape;151;p1"/>
          <p:cNvSpPr txBox="1"/>
          <p:nvPr>
            <p:ph idx="1" type="body"/>
          </p:nvPr>
        </p:nvSpPr>
        <p:spPr>
          <a:xfrm>
            <a:off x="1052416" y="4460994"/>
            <a:ext cx="4680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Student: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Advisors: </a:t>
            </a:r>
            <a:r>
              <a:rPr lang="en-US"/>
              <a:t>Matteo Perotti</a:t>
            </a:r>
            <a:r>
              <a:rPr lang="en-US"/>
              <a:t>, Victor Jung (IIS)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Prof. Dr. Luca Benini</a:t>
            </a:r>
            <a:endParaRPr/>
          </a:p>
        </p:txBody>
      </p:sp>
      <p:sp>
        <p:nvSpPr>
          <p:cNvPr id="152" name="Google Shape;152;p1"/>
          <p:cNvSpPr txBox="1"/>
          <p:nvPr>
            <p:ph idx="4" type="body"/>
          </p:nvPr>
        </p:nvSpPr>
        <p:spPr>
          <a:xfrm>
            <a:off x="9222154" y="221941"/>
            <a:ext cx="2274295" cy="4548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Integrated Systems Laboratory</a:t>
            </a:r>
            <a:endParaRPr/>
          </a:p>
        </p:txBody>
      </p:sp>
      <p:sp>
        <p:nvSpPr>
          <p:cNvPr id="153" name="Google Shape;153;p1"/>
          <p:cNvSpPr txBox="1"/>
          <p:nvPr>
            <p:ph idx="1" type="body"/>
          </p:nvPr>
        </p:nvSpPr>
        <p:spPr>
          <a:xfrm>
            <a:off x="6688325" y="5262700"/>
            <a:ext cx="31779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Master’s Thesis Aug. 2022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14. Feb. 2023</a:t>
            </a:r>
            <a:endParaRPr/>
          </a:p>
        </p:txBody>
      </p:sp>
      <p:sp>
        <p:nvSpPr>
          <p:cNvPr id="154" name="Google Shape;154;p1"/>
          <p:cNvSpPr txBox="1"/>
          <p:nvPr/>
        </p:nvSpPr>
        <p:spPr>
          <a:xfrm>
            <a:off x="982950" y="4950150"/>
            <a:ext cx="42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Renzo Andri (Huawei ZRC)</a:t>
            </a:r>
            <a:endParaRPr/>
          </a:p>
        </p:txBody>
      </p:sp>
      <p:sp>
        <p:nvSpPr>
          <p:cNvPr id="155" name="Google Shape;155;p1"/>
          <p:cNvSpPr txBox="1"/>
          <p:nvPr/>
        </p:nvSpPr>
        <p:spPr>
          <a:xfrm>
            <a:off x="982950" y="4360400"/>
            <a:ext cx="42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 </a:t>
            </a:r>
            <a:r>
              <a:rPr lang="en-US" sz="1800">
                <a:solidFill>
                  <a:schemeClr val="lt1"/>
                </a:solidFill>
              </a:rPr>
              <a:t>Xiaorui Yin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504761c68_0_5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Transformer Vectorization: Individual Kernels</a:t>
            </a:r>
            <a:endParaRPr/>
          </a:p>
        </p:txBody>
      </p:sp>
      <p:sp>
        <p:nvSpPr>
          <p:cNvPr id="446" name="Google Shape;446;g20504761c68_0_51"/>
          <p:cNvSpPr txBox="1"/>
          <p:nvPr>
            <p:ph idx="1" type="body"/>
          </p:nvPr>
        </p:nvSpPr>
        <p:spPr>
          <a:xfrm>
            <a:off x="731825" y="1412875"/>
            <a:ext cx="5328000" cy="20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ReLU</a:t>
            </a:r>
            <a:r>
              <a:rPr lang="en-US"/>
              <a:t> &amp; </a:t>
            </a:r>
            <a:r>
              <a:rPr lang="en-US"/>
              <a:t>Dropout</a:t>
            </a:r>
            <a:r>
              <a:rPr lang="en-US"/>
              <a:t>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x = 0 if x &lt; 0 or based on a probability (mask)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vl_app = row * col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 = min(vlmax, vl_app)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20504761c68_0_5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g20504761c68_0_51"/>
          <p:cNvSpPr txBox="1"/>
          <p:nvPr>
            <p:ph idx="1" type="body"/>
          </p:nvPr>
        </p:nvSpPr>
        <p:spPr>
          <a:xfrm>
            <a:off x="731850" y="3815950"/>
            <a:ext cx="5364300" cy="206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Softmax &amp; LayerNorm: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Elements in a row are dependent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Load column for </a:t>
            </a:r>
            <a:r>
              <a:rPr lang="en-US"/>
              <a:t>parallelization (strided load/store)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vl_app = row</a:t>
            </a:r>
            <a:endParaRPr/>
          </a:p>
        </p:txBody>
      </p:sp>
      <p:grpSp>
        <p:nvGrpSpPr>
          <p:cNvPr id="449" name="Google Shape;449;g20504761c68_0_51"/>
          <p:cNvGrpSpPr/>
          <p:nvPr/>
        </p:nvGrpSpPr>
        <p:grpSpPr>
          <a:xfrm>
            <a:off x="7395740" y="1613538"/>
            <a:ext cx="1823260" cy="1561875"/>
            <a:chOff x="9456040" y="1669550"/>
            <a:chExt cx="1823260" cy="1561875"/>
          </a:xfrm>
        </p:grpSpPr>
        <p:grpSp>
          <p:nvGrpSpPr>
            <p:cNvPr id="450" name="Google Shape;450;g20504761c68_0_51"/>
            <p:cNvGrpSpPr/>
            <p:nvPr/>
          </p:nvGrpSpPr>
          <p:grpSpPr>
            <a:xfrm>
              <a:off x="9456040" y="1669550"/>
              <a:ext cx="1776010" cy="1550334"/>
              <a:chOff x="7449890" y="1669550"/>
              <a:chExt cx="1776010" cy="1550334"/>
            </a:xfrm>
          </p:grpSpPr>
          <p:sp>
            <p:nvSpPr>
              <p:cNvPr id="451" name="Google Shape;451;g20504761c68_0_51"/>
              <p:cNvSpPr/>
              <p:nvPr/>
            </p:nvSpPr>
            <p:spPr>
              <a:xfrm rot="5400000">
                <a:off x="8855700" y="1686950"/>
                <a:ext cx="387600" cy="352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g20504761c68_0_51"/>
              <p:cNvSpPr/>
              <p:nvPr/>
            </p:nvSpPr>
            <p:spPr>
              <a:xfrm rot="5400000">
                <a:off x="8855700" y="2074528"/>
                <a:ext cx="387600" cy="3528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g20504761c68_0_51"/>
              <p:cNvSpPr/>
              <p:nvPr/>
            </p:nvSpPr>
            <p:spPr>
              <a:xfrm rot="5400000">
                <a:off x="8855700" y="2462106"/>
                <a:ext cx="387600" cy="352800"/>
              </a:xfrm>
              <a:prstGeom prst="rect">
                <a:avLst/>
              </a:prstGeom>
              <a:solidFill>
                <a:srgbClr val="741B4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g20504761c68_0_51"/>
              <p:cNvSpPr/>
              <p:nvPr/>
            </p:nvSpPr>
            <p:spPr>
              <a:xfrm rot="5400000">
                <a:off x="8855700" y="2849684"/>
                <a:ext cx="387600" cy="352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g20504761c68_0_51"/>
              <p:cNvSpPr/>
              <p:nvPr/>
            </p:nvSpPr>
            <p:spPr>
              <a:xfrm rot="5400000">
                <a:off x="8497015" y="1686950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g20504761c68_0_51"/>
              <p:cNvSpPr/>
              <p:nvPr/>
            </p:nvSpPr>
            <p:spPr>
              <a:xfrm rot="5400000">
                <a:off x="8497015" y="2074528"/>
                <a:ext cx="387600" cy="3528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g20504761c68_0_51"/>
              <p:cNvSpPr/>
              <p:nvPr/>
            </p:nvSpPr>
            <p:spPr>
              <a:xfrm rot="5400000">
                <a:off x="8497015" y="2462106"/>
                <a:ext cx="387600" cy="352800"/>
              </a:xfrm>
              <a:prstGeom prst="rect">
                <a:avLst/>
              </a:prstGeom>
              <a:solidFill>
                <a:srgbClr val="741B4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g20504761c68_0_51"/>
              <p:cNvSpPr/>
              <p:nvPr/>
            </p:nvSpPr>
            <p:spPr>
              <a:xfrm rot="5400000">
                <a:off x="8497015" y="2849684"/>
                <a:ext cx="387600" cy="352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g20504761c68_0_51"/>
              <p:cNvSpPr/>
              <p:nvPr/>
            </p:nvSpPr>
            <p:spPr>
              <a:xfrm rot="5400000">
                <a:off x="8144095" y="1686950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g20504761c68_0_51"/>
              <p:cNvSpPr/>
              <p:nvPr/>
            </p:nvSpPr>
            <p:spPr>
              <a:xfrm rot="5400000">
                <a:off x="8144095" y="2074528"/>
                <a:ext cx="387600" cy="352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g20504761c68_0_51"/>
              <p:cNvSpPr/>
              <p:nvPr/>
            </p:nvSpPr>
            <p:spPr>
              <a:xfrm rot="5400000">
                <a:off x="8144095" y="2462106"/>
                <a:ext cx="387600" cy="352800"/>
              </a:xfrm>
              <a:prstGeom prst="rect">
                <a:avLst/>
              </a:prstGeom>
              <a:solidFill>
                <a:srgbClr val="741B4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g20504761c68_0_51"/>
              <p:cNvSpPr/>
              <p:nvPr/>
            </p:nvSpPr>
            <p:spPr>
              <a:xfrm rot="5400000">
                <a:off x="8144095" y="2849684"/>
                <a:ext cx="387600" cy="352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g20504761c68_0_51"/>
              <p:cNvSpPr/>
              <p:nvPr/>
            </p:nvSpPr>
            <p:spPr>
              <a:xfrm rot="5400000">
                <a:off x="7785410" y="1686950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g20504761c68_0_51"/>
              <p:cNvSpPr/>
              <p:nvPr/>
            </p:nvSpPr>
            <p:spPr>
              <a:xfrm rot="5400000">
                <a:off x="7785410" y="2074528"/>
                <a:ext cx="387600" cy="352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g20504761c68_0_51"/>
              <p:cNvSpPr/>
              <p:nvPr/>
            </p:nvSpPr>
            <p:spPr>
              <a:xfrm rot="5400000">
                <a:off x="7785410" y="2462106"/>
                <a:ext cx="387600" cy="3528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g20504761c68_0_51"/>
              <p:cNvSpPr/>
              <p:nvPr/>
            </p:nvSpPr>
            <p:spPr>
              <a:xfrm rot="5400000">
                <a:off x="7785410" y="2849684"/>
                <a:ext cx="387600" cy="352800"/>
              </a:xfrm>
              <a:prstGeom prst="rect">
                <a:avLst/>
              </a:prstGeom>
              <a:solidFill>
                <a:srgbClr val="BF900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g20504761c68_0_51"/>
              <p:cNvSpPr/>
              <p:nvPr/>
            </p:nvSpPr>
            <p:spPr>
              <a:xfrm rot="5400000">
                <a:off x="7432490" y="1686950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g20504761c68_0_51"/>
              <p:cNvSpPr/>
              <p:nvPr/>
            </p:nvSpPr>
            <p:spPr>
              <a:xfrm rot="5400000">
                <a:off x="7432490" y="2074528"/>
                <a:ext cx="387600" cy="352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g20504761c68_0_51"/>
              <p:cNvSpPr/>
              <p:nvPr/>
            </p:nvSpPr>
            <p:spPr>
              <a:xfrm rot="5400000">
                <a:off x="7432490" y="2462106"/>
                <a:ext cx="387600" cy="352800"/>
              </a:xfrm>
              <a:prstGeom prst="rect">
                <a:avLst/>
              </a:prstGeom>
              <a:solidFill>
                <a:srgbClr val="6AA84F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g20504761c68_0_51"/>
              <p:cNvSpPr/>
              <p:nvPr/>
            </p:nvSpPr>
            <p:spPr>
              <a:xfrm rot="5400000">
                <a:off x="7432490" y="2849684"/>
                <a:ext cx="387600" cy="352800"/>
              </a:xfrm>
              <a:prstGeom prst="rect">
                <a:avLst/>
              </a:prstGeom>
              <a:solidFill>
                <a:srgbClr val="741B47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1" name="Google Shape;471;g20504761c68_0_51"/>
            <p:cNvSpPr txBox="1"/>
            <p:nvPr/>
          </p:nvSpPr>
          <p:spPr>
            <a:xfrm>
              <a:off x="9790925" y="166955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1</a:t>
              </a:r>
              <a:endParaRPr/>
            </a:p>
          </p:txBody>
        </p:sp>
        <p:sp>
          <p:nvSpPr>
            <p:cNvPr id="472" name="Google Shape;472;g20504761c68_0_51"/>
            <p:cNvSpPr txBox="1"/>
            <p:nvPr/>
          </p:nvSpPr>
          <p:spPr>
            <a:xfrm>
              <a:off x="9542975" y="2030825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2</a:t>
              </a:r>
              <a:endParaRPr/>
            </a:p>
          </p:txBody>
        </p:sp>
        <p:sp>
          <p:nvSpPr>
            <p:cNvPr id="473" name="Google Shape;473;g20504761c68_0_51"/>
            <p:cNvSpPr txBox="1"/>
            <p:nvPr/>
          </p:nvSpPr>
          <p:spPr>
            <a:xfrm>
              <a:off x="10365500" y="2069750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3</a:t>
              </a:r>
              <a:endParaRPr/>
            </a:p>
          </p:txBody>
        </p:sp>
        <p:sp>
          <p:nvSpPr>
            <p:cNvPr id="474" name="Google Shape;474;g20504761c68_0_51"/>
            <p:cNvSpPr txBox="1"/>
            <p:nvPr/>
          </p:nvSpPr>
          <p:spPr>
            <a:xfrm>
              <a:off x="10223775" y="2431025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4</a:t>
              </a:r>
              <a:endParaRPr/>
            </a:p>
          </p:txBody>
        </p:sp>
        <p:sp>
          <p:nvSpPr>
            <p:cNvPr id="475" name="Google Shape;475;g20504761c68_0_51"/>
            <p:cNvSpPr txBox="1"/>
            <p:nvPr/>
          </p:nvSpPr>
          <p:spPr>
            <a:xfrm>
              <a:off x="10071575" y="2831225"/>
              <a:ext cx="913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vec 5</a:t>
              </a:r>
              <a:endParaRPr/>
            </a:p>
          </p:txBody>
        </p:sp>
      </p:grpSp>
      <p:sp>
        <p:nvSpPr>
          <p:cNvPr id="476" name="Google Shape;476;g20504761c68_0_51"/>
          <p:cNvSpPr txBox="1"/>
          <p:nvPr/>
        </p:nvSpPr>
        <p:spPr>
          <a:xfrm>
            <a:off x="7836525" y="1160350"/>
            <a:ext cx="9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vlmax=4</a:t>
            </a:r>
            <a:endParaRPr/>
          </a:p>
        </p:txBody>
      </p:sp>
      <p:grpSp>
        <p:nvGrpSpPr>
          <p:cNvPr id="477" name="Google Shape;477;g20504761c68_0_51"/>
          <p:cNvGrpSpPr/>
          <p:nvPr/>
        </p:nvGrpSpPr>
        <p:grpSpPr>
          <a:xfrm>
            <a:off x="7396700" y="3995000"/>
            <a:ext cx="4063375" cy="1550334"/>
            <a:chOff x="7396700" y="3995000"/>
            <a:chExt cx="4063375" cy="1550334"/>
          </a:xfrm>
        </p:grpSpPr>
        <p:grpSp>
          <p:nvGrpSpPr>
            <p:cNvPr id="478" name="Google Shape;478;g20504761c68_0_51"/>
            <p:cNvGrpSpPr/>
            <p:nvPr/>
          </p:nvGrpSpPr>
          <p:grpSpPr>
            <a:xfrm>
              <a:off x="7396700" y="3995000"/>
              <a:ext cx="1870850" cy="1550334"/>
              <a:chOff x="7396700" y="3995000"/>
              <a:chExt cx="1870850" cy="1550334"/>
            </a:xfrm>
          </p:grpSpPr>
          <p:sp>
            <p:nvSpPr>
              <p:cNvPr id="479" name="Google Shape;479;g20504761c68_0_51"/>
              <p:cNvSpPr/>
              <p:nvPr/>
            </p:nvSpPr>
            <p:spPr>
              <a:xfrm rot="5400000">
                <a:off x="8855700" y="4012400"/>
                <a:ext cx="387600" cy="352800"/>
              </a:xfrm>
              <a:prstGeom prst="rect">
                <a:avLst/>
              </a:prstGeom>
              <a:solidFill>
                <a:srgbClr val="E6913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g20504761c68_0_51"/>
              <p:cNvSpPr/>
              <p:nvPr/>
            </p:nvSpPr>
            <p:spPr>
              <a:xfrm rot="5400000">
                <a:off x="8855700" y="4399978"/>
                <a:ext cx="387600" cy="352800"/>
              </a:xfrm>
              <a:prstGeom prst="rect">
                <a:avLst/>
              </a:prstGeom>
              <a:solidFill>
                <a:srgbClr val="E6913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g20504761c68_0_51"/>
              <p:cNvSpPr/>
              <p:nvPr/>
            </p:nvSpPr>
            <p:spPr>
              <a:xfrm rot="5400000">
                <a:off x="8855700" y="4787556"/>
                <a:ext cx="387600" cy="352800"/>
              </a:xfrm>
              <a:prstGeom prst="rect">
                <a:avLst/>
              </a:prstGeom>
              <a:solidFill>
                <a:srgbClr val="E6913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g20504761c68_0_51"/>
              <p:cNvSpPr/>
              <p:nvPr/>
            </p:nvSpPr>
            <p:spPr>
              <a:xfrm rot="5400000">
                <a:off x="8855700" y="5175134"/>
                <a:ext cx="387600" cy="352800"/>
              </a:xfrm>
              <a:prstGeom prst="rect">
                <a:avLst/>
              </a:prstGeom>
              <a:solidFill>
                <a:srgbClr val="E69138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g20504761c68_0_51"/>
              <p:cNvSpPr/>
              <p:nvPr/>
            </p:nvSpPr>
            <p:spPr>
              <a:xfrm rot="5400000">
                <a:off x="8497015" y="4012400"/>
                <a:ext cx="387600" cy="352800"/>
              </a:xfrm>
              <a:prstGeom prst="rect">
                <a:avLst/>
              </a:prstGeom>
              <a:solidFill>
                <a:srgbClr val="C27BA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g20504761c68_0_51"/>
              <p:cNvSpPr/>
              <p:nvPr/>
            </p:nvSpPr>
            <p:spPr>
              <a:xfrm rot="5400000">
                <a:off x="8497015" y="4399978"/>
                <a:ext cx="387600" cy="352800"/>
              </a:xfrm>
              <a:prstGeom prst="rect">
                <a:avLst/>
              </a:prstGeom>
              <a:solidFill>
                <a:srgbClr val="C27BA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g20504761c68_0_51"/>
              <p:cNvSpPr/>
              <p:nvPr/>
            </p:nvSpPr>
            <p:spPr>
              <a:xfrm rot="5400000">
                <a:off x="8497015" y="4787556"/>
                <a:ext cx="387600" cy="352800"/>
              </a:xfrm>
              <a:prstGeom prst="rect">
                <a:avLst/>
              </a:prstGeom>
              <a:solidFill>
                <a:srgbClr val="C27BA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g20504761c68_0_51"/>
              <p:cNvSpPr/>
              <p:nvPr/>
            </p:nvSpPr>
            <p:spPr>
              <a:xfrm rot="5400000">
                <a:off x="8497015" y="5175134"/>
                <a:ext cx="387600" cy="352800"/>
              </a:xfrm>
              <a:prstGeom prst="rect">
                <a:avLst/>
              </a:prstGeom>
              <a:solidFill>
                <a:srgbClr val="C27BA0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g20504761c68_0_51"/>
              <p:cNvSpPr/>
              <p:nvPr/>
            </p:nvSpPr>
            <p:spPr>
              <a:xfrm rot="5400000">
                <a:off x="8144095" y="4012400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g20504761c68_0_51"/>
              <p:cNvSpPr/>
              <p:nvPr/>
            </p:nvSpPr>
            <p:spPr>
              <a:xfrm rot="5400000">
                <a:off x="8144095" y="4399978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g20504761c68_0_51"/>
              <p:cNvSpPr/>
              <p:nvPr/>
            </p:nvSpPr>
            <p:spPr>
              <a:xfrm rot="5400000">
                <a:off x="8144095" y="4787556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g20504761c68_0_51"/>
              <p:cNvSpPr/>
              <p:nvPr/>
            </p:nvSpPr>
            <p:spPr>
              <a:xfrm rot="5400000">
                <a:off x="8144095" y="5175134"/>
                <a:ext cx="387600" cy="352800"/>
              </a:xfrm>
              <a:prstGeom prst="rect">
                <a:avLst/>
              </a:prstGeom>
              <a:solidFill>
                <a:srgbClr val="45818E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g20504761c68_0_51"/>
              <p:cNvSpPr/>
              <p:nvPr/>
            </p:nvSpPr>
            <p:spPr>
              <a:xfrm rot="5400000">
                <a:off x="7785410" y="4012400"/>
                <a:ext cx="387600" cy="352800"/>
              </a:xfrm>
              <a:prstGeom prst="rect">
                <a:avLst/>
              </a:prstGeom>
              <a:solidFill>
                <a:srgbClr val="3D85C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g20504761c68_0_51"/>
              <p:cNvSpPr/>
              <p:nvPr/>
            </p:nvSpPr>
            <p:spPr>
              <a:xfrm rot="5400000">
                <a:off x="7785410" y="4399978"/>
                <a:ext cx="387600" cy="352800"/>
              </a:xfrm>
              <a:prstGeom prst="rect">
                <a:avLst/>
              </a:prstGeom>
              <a:solidFill>
                <a:srgbClr val="3D85C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g20504761c68_0_51"/>
              <p:cNvSpPr/>
              <p:nvPr/>
            </p:nvSpPr>
            <p:spPr>
              <a:xfrm rot="5400000">
                <a:off x="7785410" y="4787556"/>
                <a:ext cx="387600" cy="352800"/>
              </a:xfrm>
              <a:prstGeom prst="rect">
                <a:avLst/>
              </a:prstGeom>
              <a:solidFill>
                <a:srgbClr val="3D85C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g20504761c68_0_51"/>
              <p:cNvSpPr/>
              <p:nvPr/>
            </p:nvSpPr>
            <p:spPr>
              <a:xfrm rot="5400000">
                <a:off x="7785410" y="5175134"/>
                <a:ext cx="387600" cy="352800"/>
              </a:xfrm>
              <a:prstGeom prst="rect">
                <a:avLst/>
              </a:prstGeom>
              <a:solidFill>
                <a:srgbClr val="3D85C6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g20504761c68_0_51"/>
              <p:cNvSpPr/>
              <p:nvPr/>
            </p:nvSpPr>
            <p:spPr>
              <a:xfrm rot="5400000">
                <a:off x="7432490" y="4012400"/>
                <a:ext cx="387600" cy="3528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g20504761c68_0_51"/>
              <p:cNvSpPr/>
              <p:nvPr/>
            </p:nvSpPr>
            <p:spPr>
              <a:xfrm rot="5400000">
                <a:off x="7432490" y="4399978"/>
                <a:ext cx="387600" cy="3528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g20504761c68_0_51"/>
              <p:cNvSpPr/>
              <p:nvPr/>
            </p:nvSpPr>
            <p:spPr>
              <a:xfrm rot="5400000">
                <a:off x="7432490" y="4787556"/>
                <a:ext cx="387600" cy="3528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g20504761c68_0_51"/>
              <p:cNvSpPr/>
              <p:nvPr/>
            </p:nvSpPr>
            <p:spPr>
              <a:xfrm rot="5400000">
                <a:off x="7432490" y="5175134"/>
                <a:ext cx="387600" cy="352800"/>
              </a:xfrm>
              <a:prstGeom prst="rect">
                <a:avLst/>
              </a:prstGeom>
              <a:solidFill>
                <a:schemeClr val="accent1"/>
              </a:solidFill>
              <a:ln cap="flat" cmpd="sng" w="95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g20504761c68_0_51"/>
              <p:cNvSpPr txBox="1"/>
              <p:nvPr/>
            </p:nvSpPr>
            <p:spPr>
              <a:xfrm rot="5400000">
                <a:off x="7139900" y="4563400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1</a:t>
                </a:r>
                <a:endParaRPr/>
              </a:p>
            </p:txBody>
          </p:sp>
          <p:sp>
            <p:nvSpPr>
              <p:cNvPr id="500" name="Google Shape;500;g20504761c68_0_51"/>
              <p:cNvSpPr txBox="1"/>
              <p:nvPr/>
            </p:nvSpPr>
            <p:spPr>
              <a:xfrm rot="5400000">
                <a:off x="7522300" y="4563400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2</a:t>
                </a:r>
                <a:endParaRPr/>
              </a:p>
            </p:txBody>
          </p:sp>
          <p:sp>
            <p:nvSpPr>
              <p:cNvPr id="501" name="Google Shape;501;g20504761c68_0_51"/>
              <p:cNvSpPr txBox="1"/>
              <p:nvPr/>
            </p:nvSpPr>
            <p:spPr>
              <a:xfrm rot="5400000">
                <a:off x="7881000" y="4563400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3</a:t>
                </a:r>
                <a:endParaRPr/>
              </a:p>
            </p:txBody>
          </p:sp>
          <p:sp>
            <p:nvSpPr>
              <p:cNvPr id="502" name="Google Shape;502;g20504761c68_0_51"/>
              <p:cNvSpPr txBox="1"/>
              <p:nvPr/>
            </p:nvSpPr>
            <p:spPr>
              <a:xfrm rot="5400000">
                <a:off x="8263400" y="4563400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4</a:t>
                </a:r>
                <a:endParaRPr/>
              </a:p>
            </p:txBody>
          </p:sp>
          <p:sp>
            <p:nvSpPr>
              <p:cNvPr id="503" name="Google Shape;503;g20504761c68_0_51"/>
              <p:cNvSpPr txBox="1"/>
              <p:nvPr/>
            </p:nvSpPr>
            <p:spPr>
              <a:xfrm rot="5400000">
                <a:off x="8610550" y="4563400"/>
                <a:ext cx="913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vec 5</a:t>
                </a:r>
                <a:endParaRPr/>
              </a:p>
            </p:txBody>
          </p:sp>
        </p:grpSp>
        <p:sp>
          <p:nvSpPr>
            <p:cNvPr id="504" name="Google Shape;504;g20504761c68_0_51"/>
            <p:cNvSpPr txBox="1"/>
            <p:nvPr/>
          </p:nvSpPr>
          <p:spPr>
            <a:xfrm>
              <a:off x="9348075" y="4563400"/>
              <a:ext cx="211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elementwise operations</a:t>
              </a:r>
              <a:endParaRPr/>
            </a:p>
          </p:txBody>
        </p:sp>
      </p:grpSp>
      <p:sp>
        <p:nvSpPr>
          <p:cNvPr id="505" name="Google Shape;505;g20504761c68_0_5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g20703228309_0_0"/>
          <p:cNvGrpSpPr/>
          <p:nvPr/>
        </p:nvGrpSpPr>
        <p:grpSpPr>
          <a:xfrm>
            <a:off x="3151713" y="361725"/>
            <a:ext cx="5888574" cy="3324451"/>
            <a:chOff x="4132325" y="0"/>
            <a:chExt cx="5888574" cy="3324451"/>
          </a:xfrm>
        </p:grpSpPr>
        <p:grpSp>
          <p:nvGrpSpPr>
            <p:cNvPr id="512" name="Google Shape;512;g20703228309_0_0"/>
            <p:cNvGrpSpPr/>
            <p:nvPr/>
          </p:nvGrpSpPr>
          <p:grpSpPr>
            <a:xfrm>
              <a:off x="4132325" y="158262"/>
              <a:ext cx="5888574" cy="3166188"/>
              <a:chOff x="3552150" y="931812"/>
              <a:chExt cx="5888574" cy="3166188"/>
            </a:xfrm>
          </p:grpSpPr>
          <p:pic>
            <p:nvPicPr>
              <p:cNvPr id="513" name="Google Shape;513;g20703228309_0_0" title="Chart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52150" y="931812"/>
                <a:ext cx="5888574" cy="31661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14" name="Google Shape;514;g20703228309_0_0"/>
              <p:cNvSpPr/>
              <p:nvPr/>
            </p:nvSpPr>
            <p:spPr>
              <a:xfrm>
                <a:off x="8667800" y="1866625"/>
                <a:ext cx="387900" cy="16992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cxnSp>
            <p:nvCxnSpPr>
              <p:cNvPr id="515" name="Google Shape;515;g20703228309_0_0"/>
              <p:cNvCxnSpPr/>
              <p:nvPr/>
            </p:nvCxnSpPr>
            <p:spPr>
              <a:xfrm flipH="1" rot="10800000">
                <a:off x="6808400" y="3565175"/>
                <a:ext cx="439500" cy="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g20703228309_0_0"/>
              <p:cNvCxnSpPr/>
              <p:nvPr/>
            </p:nvCxnSpPr>
            <p:spPr>
              <a:xfrm>
                <a:off x="6215975" y="3574100"/>
                <a:ext cx="409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17" name="Google Shape;517;g20703228309_0_0"/>
              <p:cNvSpPr txBox="1"/>
              <p:nvPr/>
            </p:nvSpPr>
            <p:spPr>
              <a:xfrm>
                <a:off x="664490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82%</a:t>
                </a:r>
                <a:endParaRPr sz="1100"/>
              </a:p>
            </p:txBody>
          </p:sp>
          <p:sp>
            <p:nvSpPr>
              <p:cNvPr id="518" name="Google Shape;518;g20703228309_0_0"/>
              <p:cNvSpPr txBox="1"/>
              <p:nvPr/>
            </p:nvSpPr>
            <p:spPr>
              <a:xfrm>
                <a:off x="6113188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22%</a:t>
                </a:r>
                <a:endParaRPr sz="1100"/>
              </a:p>
            </p:txBody>
          </p:sp>
          <p:sp>
            <p:nvSpPr>
              <p:cNvPr id="519" name="Google Shape;519;g20703228309_0_0"/>
              <p:cNvSpPr txBox="1"/>
              <p:nvPr/>
            </p:nvSpPr>
            <p:spPr>
              <a:xfrm>
                <a:off x="546870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8%</a:t>
                </a:r>
                <a:endParaRPr sz="1100"/>
              </a:p>
            </p:txBody>
          </p:sp>
          <p:sp>
            <p:nvSpPr>
              <p:cNvPr id="520" name="Google Shape;520;g20703228309_0_0"/>
              <p:cNvSpPr txBox="1"/>
              <p:nvPr/>
            </p:nvSpPr>
            <p:spPr>
              <a:xfrm>
                <a:off x="488055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24%</a:t>
                </a:r>
                <a:endParaRPr sz="1100"/>
              </a:p>
            </p:txBody>
          </p:sp>
          <p:sp>
            <p:nvSpPr>
              <p:cNvPr id="521" name="Google Shape;521;g20703228309_0_0"/>
              <p:cNvSpPr txBox="1"/>
              <p:nvPr/>
            </p:nvSpPr>
            <p:spPr>
              <a:xfrm>
                <a:off x="422235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23%</a:t>
                </a:r>
                <a:endParaRPr sz="1100"/>
              </a:p>
            </p:txBody>
          </p:sp>
          <p:sp>
            <p:nvSpPr>
              <p:cNvPr id="522" name="Google Shape;522;g20703228309_0_0"/>
              <p:cNvSpPr/>
              <p:nvPr/>
            </p:nvSpPr>
            <p:spPr>
              <a:xfrm>
                <a:off x="8063450" y="2446800"/>
                <a:ext cx="387900" cy="1119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523" name="Google Shape;523;g20703228309_0_0"/>
              <p:cNvSpPr/>
              <p:nvPr/>
            </p:nvSpPr>
            <p:spPr>
              <a:xfrm>
                <a:off x="7459100" y="3073187"/>
                <a:ext cx="387900" cy="4926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cxnSp>
            <p:nvCxnSpPr>
              <p:cNvPr id="524" name="Google Shape;524;g20703228309_0_0"/>
              <p:cNvCxnSpPr/>
              <p:nvPr/>
            </p:nvCxnSpPr>
            <p:spPr>
              <a:xfrm>
                <a:off x="5647050" y="3566725"/>
                <a:ext cx="409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525" name="Google Shape;525;g20703228309_0_0"/>
              <p:cNvSpPr txBox="1"/>
              <p:nvPr/>
            </p:nvSpPr>
            <p:spPr>
              <a:xfrm>
                <a:off x="726980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94%</a:t>
                </a:r>
                <a:endParaRPr sz="1100"/>
              </a:p>
            </p:txBody>
          </p:sp>
          <p:sp>
            <p:nvSpPr>
              <p:cNvPr id="526" name="Google Shape;526;g20703228309_0_0"/>
              <p:cNvSpPr txBox="1"/>
              <p:nvPr/>
            </p:nvSpPr>
            <p:spPr>
              <a:xfrm>
                <a:off x="7894700" y="2829300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94%</a:t>
                </a:r>
                <a:endParaRPr sz="1100"/>
              </a:p>
            </p:txBody>
          </p:sp>
          <p:sp>
            <p:nvSpPr>
              <p:cNvPr id="527" name="Google Shape;527;g20703228309_0_0"/>
              <p:cNvSpPr txBox="1"/>
              <p:nvPr/>
            </p:nvSpPr>
            <p:spPr>
              <a:xfrm>
                <a:off x="8478500" y="2446800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91%</a:t>
                </a:r>
                <a:endParaRPr sz="1100"/>
              </a:p>
            </p:txBody>
          </p:sp>
        </p:grpSp>
        <p:sp>
          <p:nvSpPr>
            <p:cNvPr id="528" name="Google Shape;528;g20703228309_0_0"/>
            <p:cNvSpPr txBox="1"/>
            <p:nvPr/>
          </p:nvSpPr>
          <p:spPr>
            <a:xfrm>
              <a:off x="6370600" y="0"/>
              <a:ext cx="14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4 lanes</a:t>
              </a:r>
              <a:endParaRPr/>
            </a:p>
          </p:txBody>
        </p:sp>
      </p:grpSp>
      <p:sp>
        <p:nvSpPr>
          <p:cNvPr id="529" name="Google Shape;529;g20703228309_0_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 and Utilization</a:t>
            </a:r>
            <a:endParaRPr/>
          </a:p>
        </p:txBody>
      </p:sp>
      <p:sp>
        <p:nvSpPr>
          <p:cNvPr id="530" name="Google Shape;530;g20703228309_0_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1" name="Google Shape;531;g20703228309_0_0"/>
          <p:cNvGrpSpPr/>
          <p:nvPr/>
        </p:nvGrpSpPr>
        <p:grpSpPr>
          <a:xfrm>
            <a:off x="6370600" y="3164375"/>
            <a:ext cx="5232825" cy="3281436"/>
            <a:chOff x="6370600" y="3164375"/>
            <a:chExt cx="5232825" cy="3281436"/>
          </a:xfrm>
        </p:grpSpPr>
        <p:pic>
          <p:nvPicPr>
            <p:cNvPr id="532" name="Google Shape;532;g20703228309_0_0" title="Chart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0600" y="3412825"/>
              <a:ext cx="5232825" cy="3032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g20703228309_0_0"/>
            <p:cNvSpPr txBox="1"/>
            <p:nvPr/>
          </p:nvSpPr>
          <p:spPr>
            <a:xfrm>
              <a:off x="8441850" y="3164375"/>
              <a:ext cx="14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16 lanes</a:t>
              </a:r>
              <a:endParaRPr/>
            </a:p>
          </p:txBody>
        </p:sp>
        <p:sp>
          <p:nvSpPr>
            <p:cNvPr id="534" name="Google Shape;534;g20703228309_0_0"/>
            <p:cNvSpPr/>
            <p:nvPr/>
          </p:nvSpPr>
          <p:spPr>
            <a:xfrm>
              <a:off x="10896025" y="4204113"/>
              <a:ext cx="361800" cy="17601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5" name="Google Shape;535;g20703228309_0_0"/>
            <p:cNvSpPr txBox="1"/>
            <p:nvPr/>
          </p:nvSpPr>
          <p:spPr>
            <a:xfrm>
              <a:off x="10693675" y="48435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74%</a:t>
              </a:r>
              <a:endParaRPr sz="1100"/>
            </a:p>
          </p:txBody>
        </p:sp>
        <p:sp>
          <p:nvSpPr>
            <p:cNvPr id="536" name="Google Shape;536;g20703228309_0_0"/>
            <p:cNvSpPr/>
            <p:nvPr/>
          </p:nvSpPr>
          <p:spPr>
            <a:xfrm>
              <a:off x="10365525" y="4862650"/>
              <a:ext cx="361800" cy="11043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7" name="Google Shape;537;g20703228309_0_0"/>
            <p:cNvSpPr txBox="1"/>
            <p:nvPr/>
          </p:nvSpPr>
          <p:spPr>
            <a:xfrm>
              <a:off x="10163175" y="523779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85%</a:t>
              </a:r>
              <a:endParaRPr sz="1100"/>
            </a:p>
          </p:txBody>
        </p:sp>
        <p:sp>
          <p:nvSpPr>
            <p:cNvPr id="538" name="Google Shape;538;g20703228309_0_0"/>
            <p:cNvSpPr/>
            <p:nvPr/>
          </p:nvSpPr>
          <p:spPr>
            <a:xfrm>
              <a:off x="9835025" y="5465375"/>
              <a:ext cx="336300" cy="5016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39" name="Google Shape;539;g20703228309_0_0"/>
            <p:cNvSpPr txBox="1"/>
            <p:nvPr/>
          </p:nvSpPr>
          <p:spPr>
            <a:xfrm>
              <a:off x="9632675" y="5568602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80%</a:t>
              </a:r>
              <a:endParaRPr sz="1100"/>
            </a:p>
          </p:txBody>
        </p:sp>
        <p:sp>
          <p:nvSpPr>
            <p:cNvPr id="540" name="Google Shape;540;g20703228309_0_0"/>
            <p:cNvSpPr/>
            <p:nvPr/>
          </p:nvSpPr>
          <p:spPr>
            <a:xfrm>
              <a:off x="9304525" y="5964225"/>
              <a:ext cx="322500" cy="321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41" name="Google Shape;541;g20703228309_0_0"/>
            <p:cNvSpPr txBox="1"/>
            <p:nvPr/>
          </p:nvSpPr>
          <p:spPr>
            <a:xfrm>
              <a:off x="9082525" y="553917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35%</a:t>
              </a:r>
              <a:endParaRPr sz="1100"/>
            </a:p>
          </p:txBody>
        </p:sp>
        <p:cxnSp>
          <p:nvCxnSpPr>
            <p:cNvPr id="542" name="Google Shape;542;g20703228309_0_0"/>
            <p:cNvCxnSpPr/>
            <p:nvPr/>
          </p:nvCxnSpPr>
          <p:spPr>
            <a:xfrm>
              <a:off x="8760225" y="598027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43" name="Google Shape;543;g20703228309_0_0"/>
            <p:cNvCxnSpPr/>
            <p:nvPr/>
          </p:nvCxnSpPr>
          <p:spPr>
            <a:xfrm>
              <a:off x="8215925" y="598027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4" name="Google Shape;544;g20703228309_0_0"/>
            <p:cNvSpPr txBox="1"/>
            <p:nvPr/>
          </p:nvSpPr>
          <p:spPr>
            <a:xfrm>
              <a:off x="8582363" y="553917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6%</a:t>
              </a:r>
              <a:endParaRPr sz="1100"/>
            </a:p>
          </p:txBody>
        </p:sp>
        <p:sp>
          <p:nvSpPr>
            <p:cNvPr id="545" name="Google Shape;545;g20703228309_0_0"/>
            <p:cNvSpPr txBox="1"/>
            <p:nvPr/>
          </p:nvSpPr>
          <p:spPr>
            <a:xfrm>
              <a:off x="8001875" y="553917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2%</a:t>
              </a:r>
              <a:endParaRPr sz="1100"/>
            </a:p>
          </p:txBody>
        </p:sp>
        <p:sp>
          <p:nvSpPr>
            <p:cNvPr id="546" name="Google Shape;546;g20703228309_0_0"/>
            <p:cNvSpPr txBox="1"/>
            <p:nvPr/>
          </p:nvSpPr>
          <p:spPr>
            <a:xfrm>
              <a:off x="7532050" y="566002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547" name="Google Shape;547;g20703228309_0_0"/>
            <p:cNvSpPr txBox="1"/>
            <p:nvPr/>
          </p:nvSpPr>
          <p:spPr>
            <a:xfrm>
              <a:off x="6951800" y="566002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</p:grpSp>
      <p:grpSp>
        <p:nvGrpSpPr>
          <p:cNvPr id="548" name="Google Shape;548;g20703228309_0_0"/>
          <p:cNvGrpSpPr/>
          <p:nvPr/>
        </p:nvGrpSpPr>
        <p:grpSpPr>
          <a:xfrm>
            <a:off x="220375" y="3028800"/>
            <a:ext cx="5367203" cy="3286049"/>
            <a:chOff x="220375" y="3028800"/>
            <a:chExt cx="5367203" cy="3286049"/>
          </a:xfrm>
        </p:grpSpPr>
        <p:pic>
          <p:nvPicPr>
            <p:cNvPr id="549" name="Google Shape;549;g20703228309_0_0" title="Chart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0375" y="3429000"/>
              <a:ext cx="5367203" cy="288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g20703228309_0_0"/>
            <p:cNvSpPr/>
            <p:nvPr/>
          </p:nvSpPr>
          <p:spPr>
            <a:xfrm>
              <a:off x="4885125" y="4204125"/>
              <a:ext cx="361800" cy="16329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1" name="Google Shape;551;g20703228309_0_0"/>
            <p:cNvSpPr txBox="1"/>
            <p:nvPr/>
          </p:nvSpPr>
          <p:spPr>
            <a:xfrm>
              <a:off x="4682775" y="48435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88%</a:t>
              </a:r>
              <a:endParaRPr sz="1100"/>
            </a:p>
          </p:txBody>
        </p:sp>
        <p:cxnSp>
          <p:nvCxnSpPr>
            <p:cNvPr id="552" name="Google Shape;552;g20703228309_0_0"/>
            <p:cNvCxnSpPr/>
            <p:nvPr/>
          </p:nvCxnSpPr>
          <p:spPr>
            <a:xfrm>
              <a:off x="2118875" y="583702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3" name="Google Shape;553;g20703228309_0_0"/>
            <p:cNvCxnSpPr/>
            <p:nvPr/>
          </p:nvCxnSpPr>
          <p:spPr>
            <a:xfrm>
              <a:off x="2658050" y="583702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54" name="Google Shape;554;g20703228309_0_0"/>
            <p:cNvSpPr/>
            <p:nvPr/>
          </p:nvSpPr>
          <p:spPr>
            <a:xfrm>
              <a:off x="4334675" y="4937025"/>
              <a:ext cx="361800" cy="9000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555" name="Google Shape;555;g20703228309_0_0"/>
            <p:cNvSpPr txBox="1"/>
            <p:nvPr/>
          </p:nvSpPr>
          <p:spPr>
            <a:xfrm>
              <a:off x="1891013" y="543125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4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556" name="Google Shape;556;g20703228309_0_0"/>
            <p:cNvSpPr txBox="1"/>
            <p:nvPr/>
          </p:nvSpPr>
          <p:spPr>
            <a:xfrm>
              <a:off x="1312838" y="54653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557" name="Google Shape;557;g20703228309_0_0"/>
            <p:cNvSpPr txBox="1"/>
            <p:nvPr/>
          </p:nvSpPr>
          <p:spPr>
            <a:xfrm>
              <a:off x="770363" y="54653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  <p:sp>
          <p:nvSpPr>
            <p:cNvPr id="558" name="Google Shape;558;g20703228309_0_0"/>
            <p:cNvSpPr txBox="1"/>
            <p:nvPr/>
          </p:nvSpPr>
          <p:spPr>
            <a:xfrm>
              <a:off x="2159825" y="3028800"/>
              <a:ext cx="14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8 lanes</a:t>
              </a:r>
              <a:endParaRPr/>
            </a:p>
          </p:txBody>
        </p:sp>
        <p:sp>
          <p:nvSpPr>
            <p:cNvPr id="559" name="Google Shape;559;g20703228309_0_0"/>
            <p:cNvSpPr txBox="1"/>
            <p:nvPr/>
          </p:nvSpPr>
          <p:spPr>
            <a:xfrm>
              <a:off x="4132325" y="5289469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94%</a:t>
              </a:r>
              <a:endParaRPr sz="1100"/>
            </a:p>
          </p:txBody>
        </p:sp>
        <p:sp>
          <p:nvSpPr>
            <p:cNvPr id="560" name="Google Shape;560;g20703228309_0_0"/>
            <p:cNvSpPr/>
            <p:nvPr/>
          </p:nvSpPr>
          <p:spPr>
            <a:xfrm>
              <a:off x="3772850" y="5385675"/>
              <a:ext cx="361800" cy="457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561" name="Google Shape;561;g20703228309_0_0"/>
            <p:cNvSpPr txBox="1"/>
            <p:nvPr/>
          </p:nvSpPr>
          <p:spPr>
            <a:xfrm>
              <a:off x="3011663" y="543125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60%</a:t>
              </a:r>
              <a:endParaRPr sz="1100"/>
            </a:p>
          </p:txBody>
        </p:sp>
        <p:cxnSp>
          <p:nvCxnSpPr>
            <p:cNvPr id="562" name="Google Shape;562;g20703228309_0_0"/>
            <p:cNvCxnSpPr/>
            <p:nvPr/>
          </p:nvCxnSpPr>
          <p:spPr>
            <a:xfrm>
              <a:off x="3226775" y="5837025"/>
              <a:ext cx="33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63" name="Google Shape;563;g20703228309_0_0"/>
            <p:cNvSpPr txBox="1"/>
            <p:nvPr/>
          </p:nvSpPr>
          <p:spPr>
            <a:xfrm>
              <a:off x="2455163" y="543125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12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564" name="Google Shape;564;g20703228309_0_0"/>
            <p:cNvSpPr txBox="1"/>
            <p:nvPr/>
          </p:nvSpPr>
          <p:spPr>
            <a:xfrm>
              <a:off x="3570475" y="5437569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93%</a:t>
              </a:r>
              <a:endParaRPr sz="1100"/>
            </a:p>
          </p:txBody>
        </p:sp>
      </p:grpSp>
      <p:sp>
        <p:nvSpPr>
          <p:cNvPr id="565" name="Google Shape;565;g20703228309_0_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566" name="Google Shape;566;g20703228309_0_0"/>
          <p:cNvSpPr txBox="1"/>
          <p:nvPr/>
        </p:nvSpPr>
        <p:spPr>
          <a:xfrm>
            <a:off x="9190600" y="1100400"/>
            <a:ext cx="2946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LayerNorm, Softmax: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memory bounded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limited by strided ops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MatMul (self-attention):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short vl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54e185355_0_13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Individual calculation of Q/K/V for each head</a:t>
            </a:r>
            <a:endParaRPr/>
          </a:p>
        </p:txBody>
      </p:sp>
      <p:sp>
        <p:nvSpPr>
          <p:cNvPr id="573" name="Google Shape;573;g2054e185355_0_13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4" name="Google Shape;574;g2054e185355_0_1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162" y="1651413"/>
            <a:ext cx="5749626" cy="35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054e185355_0_130"/>
          <p:cNvSpPr/>
          <p:nvPr/>
        </p:nvSpPr>
        <p:spPr>
          <a:xfrm>
            <a:off x="6592325" y="1749450"/>
            <a:ext cx="441600" cy="367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054e185355_0_130"/>
          <p:cNvSpPr txBox="1"/>
          <p:nvPr/>
        </p:nvSpPr>
        <p:spPr>
          <a:xfrm>
            <a:off x="7142075" y="1733250"/>
            <a:ext cx="35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vl=64, too short to utilize the hardware</a:t>
            </a:r>
            <a:endParaRPr/>
          </a:p>
        </p:txBody>
      </p:sp>
      <p:sp>
        <p:nvSpPr>
          <p:cNvPr id="577" name="Google Shape;577;g2054e185355_0_13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0504761c68_0_8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1: Improved MatMul with Reduced VL Sensitivity</a:t>
            </a:r>
            <a:endParaRPr/>
          </a:p>
        </p:txBody>
      </p:sp>
      <p:sp>
        <p:nvSpPr>
          <p:cNvPr id="584" name="Google Shape;584;g20504761c68_0_8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g20504761c68_0_86"/>
          <p:cNvSpPr txBox="1"/>
          <p:nvPr/>
        </p:nvSpPr>
        <p:spPr>
          <a:xfrm>
            <a:off x="477950" y="3354350"/>
            <a:ext cx="50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Improved</a:t>
            </a:r>
            <a:r>
              <a:rPr lang="en-US" sz="1800"/>
              <a:t> MatMul: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Broadcast b_vec to all lanes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Each lane gets sufficient elements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86" name="Google Shape;586;g20504761c68_0_86"/>
          <p:cNvSpPr txBox="1"/>
          <p:nvPr/>
        </p:nvSpPr>
        <p:spPr>
          <a:xfrm>
            <a:off x="477950" y="1433825"/>
            <a:ext cx="5066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Vanilla MatMul: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vl depends on P (vl &lt;= P)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nr_lanes </a:t>
            </a:r>
            <a:r>
              <a:rPr b="1" lang="en-US" sz="1800"/>
              <a:t>↑</a:t>
            </a:r>
            <a:r>
              <a:rPr lang="en-US" sz="1800"/>
              <a:t> </a:t>
            </a:r>
            <a:r>
              <a:rPr lang="en-US" sz="1800">
                <a:solidFill>
                  <a:srgbClr val="232629"/>
                </a:solidFill>
                <a:highlight>
                  <a:srgbClr val="FFFFFF"/>
                </a:highlight>
              </a:rPr>
              <a:t>nr_elements in each lane </a:t>
            </a:r>
            <a:r>
              <a:rPr b="1" lang="en-US" sz="1800">
                <a:solidFill>
                  <a:srgbClr val="232629"/>
                </a:solidFill>
                <a:highlight>
                  <a:srgbClr val="FFFFFF"/>
                </a:highlight>
              </a:rPr>
              <a:t>↓</a:t>
            </a:r>
            <a:endParaRPr b="1" sz="18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32629"/>
                </a:solidFill>
                <a:highlight>
                  <a:srgbClr val="FFFFFF"/>
                </a:highlight>
              </a:rPr>
              <a:t>         → utilization </a:t>
            </a:r>
            <a:r>
              <a:rPr b="1" lang="en-US" sz="1800">
                <a:solidFill>
                  <a:srgbClr val="232629"/>
                </a:solidFill>
                <a:highlight>
                  <a:schemeClr val="lt1"/>
                </a:highlight>
              </a:rPr>
              <a:t>↓</a:t>
            </a:r>
            <a:endParaRPr sz="180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  <p:grpSp>
        <p:nvGrpSpPr>
          <p:cNvPr id="587" name="Google Shape;587;g20504761c68_0_86"/>
          <p:cNvGrpSpPr/>
          <p:nvPr/>
        </p:nvGrpSpPr>
        <p:grpSpPr>
          <a:xfrm>
            <a:off x="6910288" y="3980875"/>
            <a:ext cx="3478263" cy="1691475"/>
            <a:chOff x="7189650" y="3935400"/>
            <a:chExt cx="3478263" cy="1691475"/>
          </a:xfrm>
        </p:grpSpPr>
        <p:sp>
          <p:nvSpPr>
            <p:cNvPr id="588" name="Google Shape;588;g20504761c68_0_86"/>
            <p:cNvSpPr/>
            <p:nvPr/>
          </p:nvSpPr>
          <p:spPr>
            <a:xfrm>
              <a:off x="7566588" y="4335600"/>
              <a:ext cx="1154400" cy="7575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20504761c68_0_86"/>
            <p:cNvSpPr/>
            <p:nvPr/>
          </p:nvSpPr>
          <p:spPr>
            <a:xfrm>
              <a:off x="9513513" y="4335600"/>
              <a:ext cx="1154400" cy="7575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20504761c68_0_86"/>
            <p:cNvSpPr txBox="1"/>
            <p:nvPr/>
          </p:nvSpPr>
          <p:spPr>
            <a:xfrm>
              <a:off x="7742538" y="3935400"/>
              <a:ext cx="8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lane 0</a:t>
              </a:r>
              <a:endParaRPr/>
            </a:p>
          </p:txBody>
        </p:sp>
        <p:sp>
          <p:nvSpPr>
            <p:cNvPr id="591" name="Google Shape;591;g20504761c68_0_86"/>
            <p:cNvSpPr txBox="1"/>
            <p:nvPr/>
          </p:nvSpPr>
          <p:spPr>
            <a:xfrm>
              <a:off x="9689463" y="3935400"/>
              <a:ext cx="802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lane 1</a:t>
              </a:r>
              <a:endParaRPr/>
            </a:p>
          </p:txBody>
        </p:sp>
        <p:sp>
          <p:nvSpPr>
            <p:cNvPr id="592" name="Google Shape;592;g20504761c68_0_86"/>
            <p:cNvSpPr/>
            <p:nvPr/>
          </p:nvSpPr>
          <p:spPr>
            <a:xfrm rot="5400000">
              <a:off x="7887100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g20504761c68_0_86"/>
            <p:cNvSpPr/>
            <p:nvPr/>
          </p:nvSpPr>
          <p:spPr>
            <a:xfrm rot="5400000">
              <a:off x="8107900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20504761c68_0_86"/>
            <p:cNvSpPr/>
            <p:nvPr/>
          </p:nvSpPr>
          <p:spPr>
            <a:xfrm rot="5400000">
              <a:off x="9854175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20504761c68_0_86"/>
            <p:cNvSpPr/>
            <p:nvPr/>
          </p:nvSpPr>
          <p:spPr>
            <a:xfrm rot="5400000">
              <a:off x="10074975" y="4603950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38761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g20504761c68_0_86"/>
            <p:cNvSpPr txBox="1"/>
            <p:nvPr/>
          </p:nvSpPr>
          <p:spPr>
            <a:xfrm>
              <a:off x="7189650" y="5226675"/>
              <a:ext cx="190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# elements = 2</a:t>
              </a:r>
              <a:endParaRPr/>
            </a:p>
          </p:txBody>
        </p:sp>
      </p:grpSp>
      <p:grpSp>
        <p:nvGrpSpPr>
          <p:cNvPr id="597" name="Google Shape;597;g20504761c68_0_86"/>
          <p:cNvGrpSpPr/>
          <p:nvPr/>
        </p:nvGrpSpPr>
        <p:grpSpPr>
          <a:xfrm>
            <a:off x="6910288" y="3980875"/>
            <a:ext cx="3478263" cy="1691475"/>
            <a:chOff x="2937813" y="4559325"/>
            <a:chExt cx="3478263" cy="1691475"/>
          </a:xfrm>
        </p:grpSpPr>
        <p:grpSp>
          <p:nvGrpSpPr>
            <p:cNvPr id="598" name="Google Shape;598;g20504761c68_0_86"/>
            <p:cNvGrpSpPr/>
            <p:nvPr/>
          </p:nvGrpSpPr>
          <p:grpSpPr>
            <a:xfrm>
              <a:off x="2937813" y="4559325"/>
              <a:ext cx="3478263" cy="1691475"/>
              <a:chOff x="7189650" y="3935400"/>
              <a:chExt cx="3478263" cy="1691475"/>
            </a:xfrm>
          </p:grpSpPr>
          <p:sp>
            <p:nvSpPr>
              <p:cNvPr id="599" name="Google Shape;599;g20504761c68_0_86"/>
              <p:cNvSpPr/>
              <p:nvPr/>
            </p:nvSpPr>
            <p:spPr>
              <a:xfrm>
                <a:off x="7566588" y="4335600"/>
                <a:ext cx="1154400" cy="7575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g20504761c68_0_86"/>
              <p:cNvSpPr/>
              <p:nvPr/>
            </p:nvSpPr>
            <p:spPr>
              <a:xfrm>
                <a:off x="9513513" y="4335600"/>
                <a:ext cx="1154400" cy="7575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g20504761c68_0_86"/>
              <p:cNvSpPr txBox="1"/>
              <p:nvPr/>
            </p:nvSpPr>
            <p:spPr>
              <a:xfrm>
                <a:off x="7742538" y="3935400"/>
                <a:ext cx="80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602" name="Google Shape;602;g20504761c68_0_86"/>
              <p:cNvSpPr txBox="1"/>
              <p:nvPr/>
            </p:nvSpPr>
            <p:spPr>
              <a:xfrm>
                <a:off x="9689463" y="3935400"/>
                <a:ext cx="802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603" name="Google Shape;603;g20504761c68_0_86"/>
              <p:cNvSpPr txBox="1"/>
              <p:nvPr/>
            </p:nvSpPr>
            <p:spPr>
              <a:xfrm>
                <a:off x="7189650" y="5226675"/>
                <a:ext cx="19083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# elements = 4</a:t>
                </a:r>
                <a:endParaRPr/>
              </a:p>
            </p:txBody>
          </p:sp>
        </p:grpSp>
        <p:grpSp>
          <p:nvGrpSpPr>
            <p:cNvPr id="604" name="Google Shape;604;g20504761c68_0_86"/>
            <p:cNvGrpSpPr/>
            <p:nvPr/>
          </p:nvGrpSpPr>
          <p:grpSpPr>
            <a:xfrm>
              <a:off x="3464113" y="5212775"/>
              <a:ext cx="441600" cy="252300"/>
              <a:chOff x="7902850" y="4588200"/>
              <a:chExt cx="441600" cy="252300"/>
            </a:xfrm>
          </p:grpSpPr>
          <p:sp>
            <p:nvSpPr>
              <p:cNvPr id="605" name="Google Shape;605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7" name="Google Shape;607;g20504761c68_0_86"/>
            <p:cNvGrpSpPr/>
            <p:nvPr/>
          </p:nvGrpSpPr>
          <p:grpSpPr>
            <a:xfrm>
              <a:off x="3905713" y="5212775"/>
              <a:ext cx="441600" cy="252300"/>
              <a:chOff x="7902850" y="4588200"/>
              <a:chExt cx="441600" cy="252300"/>
            </a:xfrm>
          </p:grpSpPr>
          <p:sp>
            <p:nvSpPr>
              <p:cNvPr id="608" name="Google Shape;608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0" name="Google Shape;610;g20504761c68_0_86"/>
            <p:cNvGrpSpPr/>
            <p:nvPr/>
          </p:nvGrpSpPr>
          <p:grpSpPr>
            <a:xfrm>
              <a:off x="5429438" y="5212775"/>
              <a:ext cx="441600" cy="252300"/>
              <a:chOff x="7902850" y="4588200"/>
              <a:chExt cx="441600" cy="252300"/>
            </a:xfrm>
          </p:grpSpPr>
          <p:sp>
            <p:nvSpPr>
              <p:cNvPr id="611" name="Google Shape;611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3" name="Google Shape;613;g20504761c68_0_86"/>
            <p:cNvGrpSpPr/>
            <p:nvPr/>
          </p:nvGrpSpPr>
          <p:grpSpPr>
            <a:xfrm>
              <a:off x="5871038" y="5212775"/>
              <a:ext cx="441600" cy="252300"/>
              <a:chOff x="7902850" y="4588200"/>
              <a:chExt cx="441600" cy="252300"/>
            </a:xfrm>
          </p:grpSpPr>
          <p:sp>
            <p:nvSpPr>
              <p:cNvPr id="614" name="Google Shape;614;g20504761c68_0_86"/>
              <p:cNvSpPr/>
              <p:nvPr/>
            </p:nvSpPr>
            <p:spPr>
              <a:xfrm rot="5400000">
                <a:off x="78871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g20504761c68_0_86"/>
              <p:cNvSpPr/>
              <p:nvPr/>
            </p:nvSpPr>
            <p:spPr>
              <a:xfrm rot="5400000">
                <a:off x="8107900" y="4603950"/>
                <a:ext cx="252300" cy="220800"/>
              </a:xfrm>
              <a:prstGeom prst="rect">
                <a:avLst/>
              </a:prstGeom>
              <a:solidFill>
                <a:srgbClr val="674EA7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16" name="Google Shape;616;g20504761c68_0_86"/>
          <p:cNvGrpSpPr/>
          <p:nvPr/>
        </p:nvGrpSpPr>
        <p:grpSpPr>
          <a:xfrm>
            <a:off x="4682025" y="911475"/>
            <a:ext cx="7388125" cy="2898725"/>
            <a:chOff x="4682025" y="911475"/>
            <a:chExt cx="7388125" cy="2898725"/>
          </a:xfrm>
        </p:grpSpPr>
        <p:sp>
          <p:nvSpPr>
            <p:cNvPr id="617" name="Google Shape;617;g20504761c68_0_86"/>
            <p:cNvSpPr txBox="1"/>
            <p:nvPr/>
          </p:nvSpPr>
          <p:spPr>
            <a:xfrm>
              <a:off x="4682025" y="3194600"/>
              <a:ext cx="1509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A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MxN</a:t>
              </a:r>
              <a:endParaRPr/>
            </a:p>
          </p:txBody>
        </p:sp>
        <p:sp>
          <p:nvSpPr>
            <p:cNvPr id="618" name="Google Shape;618;g20504761c68_0_86"/>
            <p:cNvSpPr txBox="1"/>
            <p:nvPr/>
          </p:nvSpPr>
          <p:spPr>
            <a:xfrm>
              <a:off x="6461325" y="2023125"/>
              <a:ext cx="31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X</a:t>
              </a:r>
              <a:endParaRPr/>
            </a:p>
          </p:txBody>
        </p:sp>
        <p:sp>
          <p:nvSpPr>
            <p:cNvPr id="619" name="Google Shape;619;g20504761c68_0_86"/>
            <p:cNvSpPr/>
            <p:nvPr/>
          </p:nvSpPr>
          <p:spPr>
            <a:xfrm>
              <a:off x="4929825" y="1555663"/>
              <a:ext cx="252300" cy="220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/>
            </a:p>
          </p:txBody>
        </p:sp>
        <p:sp>
          <p:nvSpPr>
            <p:cNvPr id="620" name="Google Shape;620;g20504761c68_0_86"/>
            <p:cNvSpPr/>
            <p:nvPr/>
          </p:nvSpPr>
          <p:spPr>
            <a:xfrm>
              <a:off x="51821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20504761c68_0_86"/>
            <p:cNvSpPr/>
            <p:nvPr/>
          </p:nvSpPr>
          <p:spPr>
            <a:xfrm>
              <a:off x="54344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20504761c68_0_86"/>
            <p:cNvSpPr/>
            <p:nvPr/>
          </p:nvSpPr>
          <p:spPr>
            <a:xfrm>
              <a:off x="56867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g20504761c68_0_86"/>
            <p:cNvSpPr/>
            <p:nvPr/>
          </p:nvSpPr>
          <p:spPr>
            <a:xfrm>
              <a:off x="5939025" y="1555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g20504761c68_0_86"/>
            <p:cNvSpPr/>
            <p:nvPr/>
          </p:nvSpPr>
          <p:spPr>
            <a:xfrm>
              <a:off x="49298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20504761c68_0_86"/>
            <p:cNvSpPr/>
            <p:nvPr/>
          </p:nvSpPr>
          <p:spPr>
            <a:xfrm>
              <a:off x="51821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20504761c68_0_86"/>
            <p:cNvSpPr/>
            <p:nvPr/>
          </p:nvSpPr>
          <p:spPr>
            <a:xfrm>
              <a:off x="54344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g20504761c68_0_86"/>
            <p:cNvSpPr/>
            <p:nvPr/>
          </p:nvSpPr>
          <p:spPr>
            <a:xfrm>
              <a:off x="56867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g20504761c68_0_86"/>
            <p:cNvSpPr/>
            <p:nvPr/>
          </p:nvSpPr>
          <p:spPr>
            <a:xfrm>
              <a:off x="5939025" y="17764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20504761c68_0_86"/>
            <p:cNvSpPr/>
            <p:nvPr/>
          </p:nvSpPr>
          <p:spPr>
            <a:xfrm>
              <a:off x="49298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g20504761c68_0_86"/>
            <p:cNvSpPr/>
            <p:nvPr/>
          </p:nvSpPr>
          <p:spPr>
            <a:xfrm>
              <a:off x="51821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g20504761c68_0_86"/>
            <p:cNvSpPr/>
            <p:nvPr/>
          </p:nvSpPr>
          <p:spPr>
            <a:xfrm>
              <a:off x="54344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g20504761c68_0_86"/>
            <p:cNvSpPr/>
            <p:nvPr/>
          </p:nvSpPr>
          <p:spPr>
            <a:xfrm>
              <a:off x="56867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g20504761c68_0_86"/>
            <p:cNvSpPr/>
            <p:nvPr/>
          </p:nvSpPr>
          <p:spPr>
            <a:xfrm>
              <a:off x="5939025" y="1997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g20504761c68_0_86"/>
            <p:cNvSpPr/>
            <p:nvPr/>
          </p:nvSpPr>
          <p:spPr>
            <a:xfrm>
              <a:off x="49298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g20504761c68_0_86"/>
            <p:cNvSpPr/>
            <p:nvPr/>
          </p:nvSpPr>
          <p:spPr>
            <a:xfrm>
              <a:off x="51821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g20504761c68_0_86"/>
            <p:cNvSpPr/>
            <p:nvPr/>
          </p:nvSpPr>
          <p:spPr>
            <a:xfrm>
              <a:off x="54344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g20504761c68_0_86"/>
            <p:cNvSpPr/>
            <p:nvPr/>
          </p:nvSpPr>
          <p:spPr>
            <a:xfrm>
              <a:off x="56867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g20504761c68_0_86"/>
            <p:cNvSpPr/>
            <p:nvPr/>
          </p:nvSpPr>
          <p:spPr>
            <a:xfrm>
              <a:off x="5939025" y="2218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g20504761c68_0_86"/>
            <p:cNvSpPr/>
            <p:nvPr/>
          </p:nvSpPr>
          <p:spPr>
            <a:xfrm>
              <a:off x="49298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20504761c68_0_86"/>
            <p:cNvSpPr/>
            <p:nvPr/>
          </p:nvSpPr>
          <p:spPr>
            <a:xfrm>
              <a:off x="51821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g20504761c68_0_86"/>
            <p:cNvSpPr/>
            <p:nvPr/>
          </p:nvSpPr>
          <p:spPr>
            <a:xfrm>
              <a:off x="54344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g20504761c68_0_86"/>
            <p:cNvSpPr/>
            <p:nvPr/>
          </p:nvSpPr>
          <p:spPr>
            <a:xfrm>
              <a:off x="56867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g20504761c68_0_86"/>
            <p:cNvSpPr/>
            <p:nvPr/>
          </p:nvSpPr>
          <p:spPr>
            <a:xfrm>
              <a:off x="5939025" y="24388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g20504761c68_0_86"/>
            <p:cNvSpPr/>
            <p:nvPr/>
          </p:nvSpPr>
          <p:spPr>
            <a:xfrm>
              <a:off x="49298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g20504761c68_0_86"/>
            <p:cNvSpPr/>
            <p:nvPr/>
          </p:nvSpPr>
          <p:spPr>
            <a:xfrm>
              <a:off x="51821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g20504761c68_0_86"/>
            <p:cNvSpPr/>
            <p:nvPr/>
          </p:nvSpPr>
          <p:spPr>
            <a:xfrm>
              <a:off x="54344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g20504761c68_0_86"/>
            <p:cNvSpPr/>
            <p:nvPr/>
          </p:nvSpPr>
          <p:spPr>
            <a:xfrm>
              <a:off x="56867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g20504761c68_0_86"/>
            <p:cNvSpPr/>
            <p:nvPr/>
          </p:nvSpPr>
          <p:spPr>
            <a:xfrm>
              <a:off x="5939025" y="2659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g20504761c68_0_86"/>
            <p:cNvSpPr/>
            <p:nvPr/>
          </p:nvSpPr>
          <p:spPr>
            <a:xfrm rot="5400000">
              <a:off x="7870125" y="15714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g20504761c68_0_86"/>
            <p:cNvSpPr/>
            <p:nvPr/>
          </p:nvSpPr>
          <p:spPr>
            <a:xfrm rot="5400000">
              <a:off x="78701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g20504761c68_0_86"/>
            <p:cNvSpPr/>
            <p:nvPr/>
          </p:nvSpPr>
          <p:spPr>
            <a:xfrm rot="5400000">
              <a:off x="78701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g20504761c68_0_86"/>
            <p:cNvSpPr/>
            <p:nvPr/>
          </p:nvSpPr>
          <p:spPr>
            <a:xfrm rot="5400000">
              <a:off x="78701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g20504761c68_0_86"/>
            <p:cNvSpPr/>
            <p:nvPr/>
          </p:nvSpPr>
          <p:spPr>
            <a:xfrm rot="5400000">
              <a:off x="78701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g20504761c68_0_86"/>
            <p:cNvSpPr/>
            <p:nvPr/>
          </p:nvSpPr>
          <p:spPr>
            <a:xfrm rot="5400000">
              <a:off x="7649325" y="157142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g20504761c68_0_86"/>
            <p:cNvSpPr/>
            <p:nvPr/>
          </p:nvSpPr>
          <p:spPr>
            <a:xfrm rot="5400000">
              <a:off x="76493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g20504761c68_0_86"/>
            <p:cNvSpPr/>
            <p:nvPr/>
          </p:nvSpPr>
          <p:spPr>
            <a:xfrm rot="5400000">
              <a:off x="76493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20504761c68_0_86"/>
            <p:cNvSpPr/>
            <p:nvPr/>
          </p:nvSpPr>
          <p:spPr>
            <a:xfrm rot="5400000">
              <a:off x="76493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20504761c68_0_86"/>
            <p:cNvSpPr/>
            <p:nvPr/>
          </p:nvSpPr>
          <p:spPr>
            <a:xfrm rot="5400000">
              <a:off x="76493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20504761c68_0_86"/>
            <p:cNvSpPr/>
            <p:nvPr/>
          </p:nvSpPr>
          <p:spPr>
            <a:xfrm rot="5400000">
              <a:off x="7428525" y="157142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20504761c68_0_86"/>
            <p:cNvSpPr/>
            <p:nvPr/>
          </p:nvSpPr>
          <p:spPr>
            <a:xfrm rot="5400000">
              <a:off x="74285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g20504761c68_0_86"/>
            <p:cNvSpPr/>
            <p:nvPr/>
          </p:nvSpPr>
          <p:spPr>
            <a:xfrm rot="5400000">
              <a:off x="74285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g20504761c68_0_86"/>
            <p:cNvSpPr/>
            <p:nvPr/>
          </p:nvSpPr>
          <p:spPr>
            <a:xfrm rot="5400000">
              <a:off x="74285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20504761c68_0_86"/>
            <p:cNvSpPr/>
            <p:nvPr/>
          </p:nvSpPr>
          <p:spPr>
            <a:xfrm rot="5400000">
              <a:off x="74285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20504761c68_0_86"/>
            <p:cNvSpPr/>
            <p:nvPr/>
          </p:nvSpPr>
          <p:spPr>
            <a:xfrm rot="5400000">
              <a:off x="7207725" y="157142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20504761c68_0_86"/>
            <p:cNvSpPr/>
            <p:nvPr/>
          </p:nvSpPr>
          <p:spPr>
            <a:xfrm rot="5400000">
              <a:off x="72077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20504761c68_0_86"/>
            <p:cNvSpPr/>
            <p:nvPr/>
          </p:nvSpPr>
          <p:spPr>
            <a:xfrm rot="5400000">
              <a:off x="72077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20504761c68_0_86"/>
            <p:cNvSpPr/>
            <p:nvPr/>
          </p:nvSpPr>
          <p:spPr>
            <a:xfrm rot="5400000">
              <a:off x="72077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g20504761c68_0_86"/>
            <p:cNvSpPr/>
            <p:nvPr/>
          </p:nvSpPr>
          <p:spPr>
            <a:xfrm rot="5400000">
              <a:off x="72077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g20504761c68_0_86"/>
            <p:cNvSpPr/>
            <p:nvPr/>
          </p:nvSpPr>
          <p:spPr>
            <a:xfrm rot="5400000">
              <a:off x="6986925" y="157142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20504761c68_0_86"/>
            <p:cNvSpPr/>
            <p:nvPr/>
          </p:nvSpPr>
          <p:spPr>
            <a:xfrm rot="5400000">
              <a:off x="69869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20504761c68_0_86"/>
            <p:cNvSpPr/>
            <p:nvPr/>
          </p:nvSpPr>
          <p:spPr>
            <a:xfrm rot="5400000">
              <a:off x="69869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20504761c68_0_86"/>
            <p:cNvSpPr/>
            <p:nvPr/>
          </p:nvSpPr>
          <p:spPr>
            <a:xfrm rot="5400000">
              <a:off x="69869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g20504761c68_0_86"/>
            <p:cNvSpPr/>
            <p:nvPr/>
          </p:nvSpPr>
          <p:spPr>
            <a:xfrm rot="5400000">
              <a:off x="69869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20504761c68_0_86"/>
            <p:cNvSpPr txBox="1"/>
            <p:nvPr/>
          </p:nvSpPr>
          <p:spPr>
            <a:xfrm>
              <a:off x="7109388" y="3194600"/>
              <a:ext cx="1509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B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NxP</a:t>
              </a:r>
              <a:endParaRPr/>
            </a:p>
          </p:txBody>
        </p:sp>
        <p:sp>
          <p:nvSpPr>
            <p:cNvPr id="675" name="Google Shape;675;g20504761c68_0_86"/>
            <p:cNvSpPr txBox="1"/>
            <p:nvPr/>
          </p:nvSpPr>
          <p:spPr>
            <a:xfrm>
              <a:off x="4864725" y="1504513"/>
              <a:ext cx="382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a</a:t>
              </a:r>
              <a:endParaRPr sz="900"/>
            </a:p>
          </p:txBody>
        </p:sp>
        <p:sp>
          <p:nvSpPr>
            <p:cNvPr id="676" name="Google Shape;676;g20504761c68_0_86"/>
            <p:cNvSpPr txBox="1"/>
            <p:nvPr/>
          </p:nvSpPr>
          <p:spPr>
            <a:xfrm>
              <a:off x="7033850" y="1500975"/>
              <a:ext cx="783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b_vec 0</a:t>
              </a:r>
              <a:endParaRPr sz="900"/>
            </a:p>
          </p:txBody>
        </p:sp>
        <p:cxnSp>
          <p:nvCxnSpPr>
            <p:cNvPr id="677" name="Google Shape;677;g20504761c68_0_86"/>
            <p:cNvCxnSpPr/>
            <p:nvPr/>
          </p:nvCxnSpPr>
          <p:spPr>
            <a:xfrm>
              <a:off x="5247225" y="1691125"/>
              <a:ext cx="782100" cy="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78" name="Google Shape;678;g20504761c68_0_86"/>
            <p:cNvCxnSpPr/>
            <p:nvPr/>
          </p:nvCxnSpPr>
          <p:spPr>
            <a:xfrm>
              <a:off x="7553063" y="1871650"/>
              <a:ext cx="0" cy="830700"/>
            </a:xfrm>
            <a:prstGeom prst="straightConnector1">
              <a:avLst/>
            </a:prstGeom>
            <a:noFill/>
            <a:ln cap="flat" cmpd="sng" w="28575">
              <a:solidFill>
                <a:srgbClr val="38761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79" name="Google Shape;679;g20504761c68_0_86"/>
            <p:cNvSpPr/>
            <p:nvPr/>
          </p:nvSpPr>
          <p:spPr>
            <a:xfrm rot="5400000">
              <a:off x="8090925" y="15714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g20504761c68_0_86"/>
            <p:cNvSpPr/>
            <p:nvPr/>
          </p:nvSpPr>
          <p:spPr>
            <a:xfrm rot="5400000">
              <a:off x="80909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g20504761c68_0_86"/>
            <p:cNvSpPr/>
            <p:nvPr/>
          </p:nvSpPr>
          <p:spPr>
            <a:xfrm rot="5400000">
              <a:off x="80909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g20504761c68_0_86"/>
            <p:cNvSpPr/>
            <p:nvPr/>
          </p:nvSpPr>
          <p:spPr>
            <a:xfrm rot="5400000">
              <a:off x="80909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g20504761c68_0_86"/>
            <p:cNvSpPr/>
            <p:nvPr/>
          </p:nvSpPr>
          <p:spPr>
            <a:xfrm rot="5400000">
              <a:off x="80909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g20504761c68_0_86"/>
            <p:cNvSpPr/>
            <p:nvPr/>
          </p:nvSpPr>
          <p:spPr>
            <a:xfrm rot="5400000">
              <a:off x="8311725" y="15714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g20504761c68_0_86"/>
            <p:cNvSpPr/>
            <p:nvPr/>
          </p:nvSpPr>
          <p:spPr>
            <a:xfrm rot="5400000">
              <a:off x="83117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g20504761c68_0_86"/>
            <p:cNvSpPr/>
            <p:nvPr/>
          </p:nvSpPr>
          <p:spPr>
            <a:xfrm rot="5400000">
              <a:off x="83117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20504761c68_0_86"/>
            <p:cNvSpPr/>
            <p:nvPr/>
          </p:nvSpPr>
          <p:spPr>
            <a:xfrm rot="5400000">
              <a:off x="83117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g20504761c68_0_86"/>
            <p:cNvSpPr/>
            <p:nvPr/>
          </p:nvSpPr>
          <p:spPr>
            <a:xfrm rot="5400000">
              <a:off x="83117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g20504761c68_0_86"/>
            <p:cNvSpPr/>
            <p:nvPr/>
          </p:nvSpPr>
          <p:spPr>
            <a:xfrm rot="5400000">
              <a:off x="8532525" y="15714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g20504761c68_0_86"/>
            <p:cNvSpPr/>
            <p:nvPr/>
          </p:nvSpPr>
          <p:spPr>
            <a:xfrm rot="5400000">
              <a:off x="8532525" y="18237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g20504761c68_0_86"/>
            <p:cNvSpPr/>
            <p:nvPr/>
          </p:nvSpPr>
          <p:spPr>
            <a:xfrm rot="5400000">
              <a:off x="8532525" y="20760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g20504761c68_0_86"/>
            <p:cNvSpPr/>
            <p:nvPr/>
          </p:nvSpPr>
          <p:spPr>
            <a:xfrm rot="5400000">
              <a:off x="8532525" y="23283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g20504761c68_0_86"/>
            <p:cNvSpPr/>
            <p:nvPr/>
          </p:nvSpPr>
          <p:spPr>
            <a:xfrm rot="5400000">
              <a:off x="8532525" y="258062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g20504761c68_0_86"/>
            <p:cNvSpPr/>
            <p:nvPr/>
          </p:nvSpPr>
          <p:spPr>
            <a:xfrm rot="5400000">
              <a:off x="11171200" y="1482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g20504761c68_0_86"/>
            <p:cNvSpPr/>
            <p:nvPr/>
          </p:nvSpPr>
          <p:spPr>
            <a:xfrm rot="5400000">
              <a:off x="10950400" y="1482063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g20504761c68_0_86"/>
            <p:cNvSpPr/>
            <p:nvPr/>
          </p:nvSpPr>
          <p:spPr>
            <a:xfrm rot="5400000">
              <a:off x="10729600" y="1482063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g20504761c68_0_86"/>
            <p:cNvSpPr/>
            <p:nvPr/>
          </p:nvSpPr>
          <p:spPr>
            <a:xfrm rot="5400000">
              <a:off x="10508800" y="1482063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g20504761c68_0_86"/>
            <p:cNvSpPr/>
            <p:nvPr/>
          </p:nvSpPr>
          <p:spPr>
            <a:xfrm rot="5400000">
              <a:off x="10288000" y="1482063"/>
              <a:ext cx="252300" cy="220800"/>
            </a:xfrm>
            <a:prstGeom prst="rect">
              <a:avLst/>
            </a:prstGeom>
            <a:solidFill>
              <a:srgbClr val="E69138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g20504761c68_0_86"/>
            <p:cNvSpPr/>
            <p:nvPr/>
          </p:nvSpPr>
          <p:spPr>
            <a:xfrm rot="5400000">
              <a:off x="11392000" y="1482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g20504761c68_0_86"/>
            <p:cNvSpPr/>
            <p:nvPr/>
          </p:nvSpPr>
          <p:spPr>
            <a:xfrm rot="5400000">
              <a:off x="11612800" y="1482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g20504761c68_0_86"/>
            <p:cNvSpPr/>
            <p:nvPr/>
          </p:nvSpPr>
          <p:spPr>
            <a:xfrm rot="5400000">
              <a:off x="11833600" y="14820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20504761c68_0_86"/>
            <p:cNvSpPr/>
            <p:nvPr/>
          </p:nvSpPr>
          <p:spPr>
            <a:xfrm rot="5400000">
              <a:off x="111712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g20504761c68_0_86"/>
            <p:cNvSpPr/>
            <p:nvPr/>
          </p:nvSpPr>
          <p:spPr>
            <a:xfrm rot="5400000">
              <a:off x="109504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g20504761c68_0_86"/>
            <p:cNvSpPr/>
            <p:nvPr/>
          </p:nvSpPr>
          <p:spPr>
            <a:xfrm rot="5400000">
              <a:off x="107296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g20504761c68_0_86"/>
            <p:cNvSpPr/>
            <p:nvPr/>
          </p:nvSpPr>
          <p:spPr>
            <a:xfrm rot="5400000">
              <a:off x="105088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g20504761c68_0_86"/>
            <p:cNvSpPr/>
            <p:nvPr/>
          </p:nvSpPr>
          <p:spPr>
            <a:xfrm rot="5400000">
              <a:off x="102880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g20504761c68_0_86"/>
            <p:cNvSpPr/>
            <p:nvPr/>
          </p:nvSpPr>
          <p:spPr>
            <a:xfrm rot="5400000">
              <a:off x="113920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20504761c68_0_86"/>
            <p:cNvSpPr/>
            <p:nvPr/>
          </p:nvSpPr>
          <p:spPr>
            <a:xfrm rot="5400000">
              <a:off x="116128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20504761c68_0_86"/>
            <p:cNvSpPr/>
            <p:nvPr/>
          </p:nvSpPr>
          <p:spPr>
            <a:xfrm rot="5400000">
              <a:off x="11833600" y="17343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20504761c68_0_86"/>
            <p:cNvSpPr/>
            <p:nvPr/>
          </p:nvSpPr>
          <p:spPr>
            <a:xfrm rot="5400000">
              <a:off x="111712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g20504761c68_0_86"/>
            <p:cNvSpPr/>
            <p:nvPr/>
          </p:nvSpPr>
          <p:spPr>
            <a:xfrm rot="5400000">
              <a:off x="109504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g20504761c68_0_86"/>
            <p:cNvSpPr/>
            <p:nvPr/>
          </p:nvSpPr>
          <p:spPr>
            <a:xfrm rot="5400000">
              <a:off x="107296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20504761c68_0_86"/>
            <p:cNvSpPr/>
            <p:nvPr/>
          </p:nvSpPr>
          <p:spPr>
            <a:xfrm rot="5400000">
              <a:off x="105088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20504761c68_0_86"/>
            <p:cNvSpPr/>
            <p:nvPr/>
          </p:nvSpPr>
          <p:spPr>
            <a:xfrm rot="5400000">
              <a:off x="102880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20504761c68_0_86"/>
            <p:cNvSpPr/>
            <p:nvPr/>
          </p:nvSpPr>
          <p:spPr>
            <a:xfrm rot="5400000">
              <a:off x="113920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20504761c68_0_86"/>
            <p:cNvSpPr/>
            <p:nvPr/>
          </p:nvSpPr>
          <p:spPr>
            <a:xfrm rot="5400000">
              <a:off x="116128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20504761c68_0_86"/>
            <p:cNvSpPr/>
            <p:nvPr/>
          </p:nvSpPr>
          <p:spPr>
            <a:xfrm rot="5400000">
              <a:off x="11833600" y="19866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g20504761c68_0_86"/>
            <p:cNvSpPr/>
            <p:nvPr/>
          </p:nvSpPr>
          <p:spPr>
            <a:xfrm rot="5400000">
              <a:off x="111712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g20504761c68_0_86"/>
            <p:cNvSpPr/>
            <p:nvPr/>
          </p:nvSpPr>
          <p:spPr>
            <a:xfrm rot="5400000">
              <a:off x="109504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20504761c68_0_86"/>
            <p:cNvSpPr/>
            <p:nvPr/>
          </p:nvSpPr>
          <p:spPr>
            <a:xfrm rot="5400000">
              <a:off x="107296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20504761c68_0_86"/>
            <p:cNvSpPr/>
            <p:nvPr/>
          </p:nvSpPr>
          <p:spPr>
            <a:xfrm rot="5400000">
              <a:off x="105088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g20504761c68_0_86"/>
            <p:cNvSpPr/>
            <p:nvPr/>
          </p:nvSpPr>
          <p:spPr>
            <a:xfrm rot="5400000">
              <a:off x="102880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g20504761c68_0_86"/>
            <p:cNvSpPr/>
            <p:nvPr/>
          </p:nvSpPr>
          <p:spPr>
            <a:xfrm rot="5400000">
              <a:off x="113920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20504761c68_0_86"/>
            <p:cNvSpPr/>
            <p:nvPr/>
          </p:nvSpPr>
          <p:spPr>
            <a:xfrm rot="5400000">
              <a:off x="116128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g20504761c68_0_86"/>
            <p:cNvSpPr/>
            <p:nvPr/>
          </p:nvSpPr>
          <p:spPr>
            <a:xfrm rot="5400000">
              <a:off x="11833600" y="22389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g20504761c68_0_86"/>
            <p:cNvSpPr/>
            <p:nvPr/>
          </p:nvSpPr>
          <p:spPr>
            <a:xfrm rot="5400000">
              <a:off x="111712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g20504761c68_0_86"/>
            <p:cNvSpPr/>
            <p:nvPr/>
          </p:nvSpPr>
          <p:spPr>
            <a:xfrm rot="5400000">
              <a:off x="109504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g20504761c68_0_86"/>
            <p:cNvSpPr/>
            <p:nvPr/>
          </p:nvSpPr>
          <p:spPr>
            <a:xfrm rot="5400000">
              <a:off x="107296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g20504761c68_0_86"/>
            <p:cNvSpPr/>
            <p:nvPr/>
          </p:nvSpPr>
          <p:spPr>
            <a:xfrm rot="5400000">
              <a:off x="105088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g20504761c68_0_86"/>
            <p:cNvSpPr/>
            <p:nvPr/>
          </p:nvSpPr>
          <p:spPr>
            <a:xfrm rot="5400000">
              <a:off x="102880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g20504761c68_0_86"/>
            <p:cNvSpPr/>
            <p:nvPr/>
          </p:nvSpPr>
          <p:spPr>
            <a:xfrm rot="5400000">
              <a:off x="113920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g20504761c68_0_86"/>
            <p:cNvSpPr/>
            <p:nvPr/>
          </p:nvSpPr>
          <p:spPr>
            <a:xfrm rot="5400000">
              <a:off x="116128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g20504761c68_0_86"/>
            <p:cNvSpPr/>
            <p:nvPr/>
          </p:nvSpPr>
          <p:spPr>
            <a:xfrm rot="5400000">
              <a:off x="11833600" y="24912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g20504761c68_0_86"/>
            <p:cNvSpPr/>
            <p:nvPr/>
          </p:nvSpPr>
          <p:spPr>
            <a:xfrm rot="5400000">
              <a:off x="111712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g20504761c68_0_86"/>
            <p:cNvSpPr/>
            <p:nvPr/>
          </p:nvSpPr>
          <p:spPr>
            <a:xfrm rot="5400000">
              <a:off x="109504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g20504761c68_0_86"/>
            <p:cNvSpPr/>
            <p:nvPr/>
          </p:nvSpPr>
          <p:spPr>
            <a:xfrm rot="5400000">
              <a:off x="107296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g20504761c68_0_86"/>
            <p:cNvSpPr/>
            <p:nvPr/>
          </p:nvSpPr>
          <p:spPr>
            <a:xfrm rot="5400000">
              <a:off x="105088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g20504761c68_0_86"/>
            <p:cNvSpPr/>
            <p:nvPr/>
          </p:nvSpPr>
          <p:spPr>
            <a:xfrm rot="5400000">
              <a:off x="102880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g20504761c68_0_86"/>
            <p:cNvSpPr/>
            <p:nvPr/>
          </p:nvSpPr>
          <p:spPr>
            <a:xfrm rot="5400000">
              <a:off x="113920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g20504761c68_0_86"/>
            <p:cNvSpPr/>
            <p:nvPr/>
          </p:nvSpPr>
          <p:spPr>
            <a:xfrm rot="5400000">
              <a:off x="116128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g20504761c68_0_86"/>
            <p:cNvSpPr/>
            <p:nvPr/>
          </p:nvSpPr>
          <p:spPr>
            <a:xfrm rot="5400000">
              <a:off x="11833600" y="2743563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g20504761c68_0_86"/>
            <p:cNvSpPr/>
            <p:nvPr/>
          </p:nvSpPr>
          <p:spPr>
            <a:xfrm>
              <a:off x="9312625" y="2119250"/>
              <a:ext cx="604200" cy="195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6AA84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g20504761c68_0_86"/>
            <p:cNvSpPr txBox="1"/>
            <p:nvPr/>
          </p:nvSpPr>
          <p:spPr>
            <a:xfrm>
              <a:off x="10471638" y="3194600"/>
              <a:ext cx="1509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Matrix C</a:t>
              </a:r>
              <a:endParaRPr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MxP</a:t>
              </a:r>
              <a:endParaRPr/>
            </a:p>
          </p:txBody>
        </p:sp>
        <p:sp>
          <p:nvSpPr>
            <p:cNvPr id="744" name="Google Shape;744;g20504761c68_0_86"/>
            <p:cNvSpPr/>
            <p:nvPr/>
          </p:nvSpPr>
          <p:spPr>
            <a:xfrm rot="5400000">
              <a:off x="7497500" y="852950"/>
              <a:ext cx="136800" cy="1064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g20504761c68_0_86"/>
            <p:cNvSpPr txBox="1"/>
            <p:nvPr/>
          </p:nvSpPr>
          <p:spPr>
            <a:xfrm>
              <a:off x="7309450" y="911475"/>
              <a:ext cx="4767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vl=4</a:t>
              </a:r>
              <a:endParaRPr sz="1100"/>
            </a:p>
          </p:txBody>
        </p:sp>
      </p:grpSp>
      <p:sp>
        <p:nvSpPr>
          <p:cNvPr id="746" name="Google Shape;746;g20504761c68_0_8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</a:t>
            </a:r>
            <a:r>
              <a:rPr lang="en-US" sz="900">
                <a:solidFill>
                  <a:srgbClr val="9E9E9E"/>
                </a:solidFill>
              </a:rPr>
              <a:t>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054e185355_0_49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Load a_vec to VRF</a:t>
            </a:r>
            <a:endParaRPr/>
          </a:p>
        </p:txBody>
      </p:sp>
      <p:sp>
        <p:nvSpPr>
          <p:cNvPr id="753" name="Google Shape;753;g2054e185355_0_49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4" name="Google Shape;754;g2054e185355_0_490"/>
          <p:cNvSpPr txBox="1"/>
          <p:nvPr/>
        </p:nvSpPr>
        <p:spPr>
          <a:xfrm>
            <a:off x="614450" y="915700"/>
            <a:ext cx="413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vl = reuse_size * nr_lanes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lane allocates </a:t>
            </a:r>
            <a:r>
              <a:rPr i="1" lang="en-US"/>
              <a:t>reuse_size(=2)</a:t>
            </a:r>
            <a:r>
              <a:rPr lang="en-US"/>
              <a:t> elements</a:t>
            </a:r>
            <a:endParaRPr/>
          </a:p>
        </p:txBody>
      </p:sp>
      <p:grpSp>
        <p:nvGrpSpPr>
          <p:cNvPr id="755" name="Google Shape;755;g2054e185355_0_490"/>
          <p:cNvGrpSpPr/>
          <p:nvPr/>
        </p:nvGrpSpPr>
        <p:grpSpPr>
          <a:xfrm>
            <a:off x="3285100" y="299638"/>
            <a:ext cx="3583800" cy="1375950"/>
            <a:chOff x="7083050" y="724888"/>
            <a:chExt cx="3583800" cy="1375950"/>
          </a:xfrm>
        </p:grpSpPr>
        <p:sp>
          <p:nvSpPr>
            <p:cNvPr id="756" name="Google Shape;756;g2054e185355_0_490"/>
            <p:cNvSpPr/>
            <p:nvPr/>
          </p:nvSpPr>
          <p:spPr>
            <a:xfrm>
              <a:off x="9405350" y="776038"/>
              <a:ext cx="252300" cy="220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/>
            </a:p>
          </p:txBody>
        </p:sp>
        <p:sp>
          <p:nvSpPr>
            <p:cNvPr id="757" name="Google Shape;757;g2054e185355_0_490"/>
            <p:cNvSpPr/>
            <p:nvPr/>
          </p:nvSpPr>
          <p:spPr>
            <a:xfrm>
              <a:off x="9657650" y="776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g2054e185355_0_490"/>
            <p:cNvSpPr/>
            <p:nvPr/>
          </p:nvSpPr>
          <p:spPr>
            <a:xfrm>
              <a:off x="9909950" y="776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g2054e185355_0_490"/>
            <p:cNvSpPr/>
            <p:nvPr/>
          </p:nvSpPr>
          <p:spPr>
            <a:xfrm>
              <a:off x="10162250" y="776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g2054e185355_0_490"/>
            <p:cNvSpPr/>
            <p:nvPr/>
          </p:nvSpPr>
          <p:spPr>
            <a:xfrm>
              <a:off x="10414550" y="776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g2054e185355_0_490"/>
            <p:cNvSpPr/>
            <p:nvPr/>
          </p:nvSpPr>
          <p:spPr>
            <a:xfrm>
              <a:off x="9405350" y="996838"/>
              <a:ext cx="252300" cy="220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g2054e185355_0_490"/>
            <p:cNvSpPr/>
            <p:nvPr/>
          </p:nvSpPr>
          <p:spPr>
            <a:xfrm>
              <a:off x="9657650" y="9968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g2054e185355_0_490"/>
            <p:cNvSpPr/>
            <p:nvPr/>
          </p:nvSpPr>
          <p:spPr>
            <a:xfrm>
              <a:off x="9909950" y="9968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g2054e185355_0_490"/>
            <p:cNvSpPr/>
            <p:nvPr/>
          </p:nvSpPr>
          <p:spPr>
            <a:xfrm>
              <a:off x="10162250" y="9968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g2054e185355_0_490"/>
            <p:cNvSpPr/>
            <p:nvPr/>
          </p:nvSpPr>
          <p:spPr>
            <a:xfrm>
              <a:off x="10414550" y="9968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g2054e185355_0_490"/>
            <p:cNvSpPr/>
            <p:nvPr/>
          </p:nvSpPr>
          <p:spPr>
            <a:xfrm>
              <a:off x="9405350" y="1217638"/>
              <a:ext cx="252300" cy="220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g2054e185355_0_490"/>
            <p:cNvSpPr/>
            <p:nvPr/>
          </p:nvSpPr>
          <p:spPr>
            <a:xfrm>
              <a:off x="9657650" y="12176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g2054e185355_0_490"/>
            <p:cNvSpPr/>
            <p:nvPr/>
          </p:nvSpPr>
          <p:spPr>
            <a:xfrm>
              <a:off x="9909950" y="12176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g2054e185355_0_490"/>
            <p:cNvSpPr/>
            <p:nvPr/>
          </p:nvSpPr>
          <p:spPr>
            <a:xfrm>
              <a:off x="10162250" y="12176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g2054e185355_0_490"/>
            <p:cNvSpPr/>
            <p:nvPr/>
          </p:nvSpPr>
          <p:spPr>
            <a:xfrm>
              <a:off x="10414550" y="12176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g2054e185355_0_490"/>
            <p:cNvSpPr/>
            <p:nvPr/>
          </p:nvSpPr>
          <p:spPr>
            <a:xfrm>
              <a:off x="9405350" y="1438438"/>
              <a:ext cx="252300" cy="220800"/>
            </a:xfrm>
            <a:prstGeom prst="rect">
              <a:avLst/>
            </a:prstGeom>
            <a:solidFill>
              <a:srgbClr val="45818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g2054e185355_0_490"/>
            <p:cNvSpPr/>
            <p:nvPr/>
          </p:nvSpPr>
          <p:spPr>
            <a:xfrm>
              <a:off x="9657650" y="14384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g2054e185355_0_490"/>
            <p:cNvSpPr/>
            <p:nvPr/>
          </p:nvSpPr>
          <p:spPr>
            <a:xfrm>
              <a:off x="9909950" y="14384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2054e185355_0_490"/>
            <p:cNvSpPr/>
            <p:nvPr/>
          </p:nvSpPr>
          <p:spPr>
            <a:xfrm>
              <a:off x="10162250" y="14384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2054e185355_0_490"/>
            <p:cNvSpPr/>
            <p:nvPr/>
          </p:nvSpPr>
          <p:spPr>
            <a:xfrm>
              <a:off x="10414550" y="14384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2054e185355_0_490"/>
            <p:cNvSpPr/>
            <p:nvPr/>
          </p:nvSpPr>
          <p:spPr>
            <a:xfrm>
              <a:off x="9405350" y="16592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g2054e185355_0_490"/>
            <p:cNvSpPr/>
            <p:nvPr/>
          </p:nvSpPr>
          <p:spPr>
            <a:xfrm>
              <a:off x="9657650" y="16592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g2054e185355_0_490"/>
            <p:cNvSpPr/>
            <p:nvPr/>
          </p:nvSpPr>
          <p:spPr>
            <a:xfrm>
              <a:off x="9909950" y="16592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2054e185355_0_490"/>
            <p:cNvSpPr/>
            <p:nvPr/>
          </p:nvSpPr>
          <p:spPr>
            <a:xfrm>
              <a:off x="10162250" y="16592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2054e185355_0_490"/>
            <p:cNvSpPr/>
            <p:nvPr/>
          </p:nvSpPr>
          <p:spPr>
            <a:xfrm>
              <a:off x="10414550" y="16592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2054e185355_0_490"/>
            <p:cNvSpPr/>
            <p:nvPr/>
          </p:nvSpPr>
          <p:spPr>
            <a:xfrm>
              <a:off x="9405350" y="1880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2054e185355_0_490"/>
            <p:cNvSpPr/>
            <p:nvPr/>
          </p:nvSpPr>
          <p:spPr>
            <a:xfrm>
              <a:off x="9657650" y="1880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2054e185355_0_490"/>
            <p:cNvSpPr/>
            <p:nvPr/>
          </p:nvSpPr>
          <p:spPr>
            <a:xfrm>
              <a:off x="9909950" y="1880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g2054e185355_0_490"/>
            <p:cNvSpPr/>
            <p:nvPr/>
          </p:nvSpPr>
          <p:spPr>
            <a:xfrm>
              <a:off x="10162250" y="1880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g2054e185355_0_490"/>
            <p:cNvSpPr/>
            <p:nvPr/>
          </p:nvSpPr>
          <p:spPr>
            <a:xfrm>
              <a:off x="10414550" y="1880038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2054e185355_0_490"/>
            <p:cNvSpPr txBox="1"/>
            <p:nvPr/>
          </p:nvSpPr>
          <p:spPr>
            <a:xfrm>
              <a:off x="9340250" y="724888"/>
              <a:ext cx="382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87" name="Google Shape;787;g2054e185355_0_490"/>
            <p:cNvSpPr txBox="1"/>
            <p:nvPr/>
          </p:nvSpPr>
          <p:spPr>
            <a:xfrm>
              <a:off x="9340250" y="945688"/>
              <a:ext cx="382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88" name="Google Shape;788;g2054e185355_0_490"/>
            <p:cNvSpPr txBox="1"/>
            <p:nvPr/>
          </p:nvSpPr>
          <p:spPr>
            <a:xfrm>
              <a:off x="9340250" y="1166488"/>
              <a:ext cx="382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89" name="Google Shape;789;g2054e185355_0_490"/>
            <p:cNvSpPr txBox="1"/>
            <p:nvPr/>
          </p:nvSpPr>
          <p:spPr>
            <a:xfrm>
              <a:off x="9340250" y="1387288"/>
              <a:ext cx="382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790" name="Google Shape;790;g2054e185355_0_490"/>
            <p:cNvSpPr txBox="1"/>
            <p:nvPr/>
          </p:nvSpPr>
          <p:spPr>
            <a:xfrm rot="5400000">
              <a:off x="9116750" y="1056550"/>
              <a:ext cx="8295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a_vec</a:t>
              </a:r>
              <a:endParaRPr sz="900"/>
            </a:p>
          </p:txBody>
        </p:sp>
        <p:sp>
          <p:nvSpPr>
            <p:cNvPr id="791" name="Google Shape;791;g2054e185355_0_490"/>
            <p:cNvSpPr/>
            <p:nvPr/>
          </p:nvSpPr>
          <p:spPr>
            <a:xfrm>
              <a:off x="9157550" y="811875"/>
              <a:ext cx="143400" cy="8295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g2054e185355_0_490"/>
            <p:cNvSpPr txBox="1"/>
            <p:nvPr/>
          </p:nvSpPr>
          <p:spPr>
            <a:xfrm>
              <a:off x="7083050" y="1049625"/>
              <a:ext cx="203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nr_lanes * reuse_size</a:t>
              </a:r>
              <a:endParaRPr sz="1100"/>
            </a:p>
          </p:txBody>
        </p:sp>
      </p:grpSp>
      <p:grpSp>
        <p:nvGrpSpPr>
          <p:cNvPr id="793" name="Google Shape;793;g2054e185355_0_490"/>
          <p:cNvGrpSpPr/>
          <p:nvPr/>
        </p:nvGrpSpPr>
        <p:grpSpPr>
          <a:xfrm>
            <a:off x="1070914" y="1591963"/>
            <a:ext cx="1879611" cy="3066774"/>
            <a:chOff x="1087401" y="2738688"/>
            <a:chExt cx="1879611" cy="3066774"/>
          </a:xfrm>
        </p:grpSpPr>
        <p:grpSp>
          <p:nvGrpSpPr>
            <p:cNvPr id="794" name="Google Shape;794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795" name="Google Shape;795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797" name="Google Shape;797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a0, a4</a:t>
                </a:r>
                <a:endParaRPr/>
              </a:p>
            </p:txBody>
          </p:sp>
          <p:sp>
            <p:nvSpPr>
              <p:cNvPr id="798" name="Google Shape;798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801" name="Google Shape;801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802" name="Google Shape;802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03" name="Google Shape;803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804" name="Google Shape;804;g2054e185355_0_490"/>
          <p:cNvGrpSpPr/>
          <p:nvPr/>
        </p:nvGrpSpPr>
        <p:grpSpPr>
          <a:xfrm>
            <a:off x="3547039" y="1591963"/>
            <a:ext cx="1879611" cy="3066774"/>
            <a:chOff x="1087401" y="2738688"/>
            <a:chExt cx="1879611" cy="3066774"/>
          </a:xfrm>
        </p:grpSpPr>
        <p:grpSp>
          <p:nvGrpSpPr>
            <p:cNvPr id="805" name="Google Shape;805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806" name="Google Shape;806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808" name="Google Shape;808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a1, a5</a:t>
                </a:r>
                <a:endParaRPr/>
              </a:p>
            </p:txBody>
          </p:sp>
          <p:sp>
            <p:nvSpPr>
              <p:cNvPr id="809" name="Google Shape;809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812" name="Google Shape;812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813" name="Google Shape;813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4" name="Google Shape;814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815" name="Google Shape;815;g2054e185355_0_490"/>
          <p:cNvGrpSpPr/>
          <p:nvPr/>
        </p:nvGrpSpPr>
        <p:grpSpPr>
          <a:xfrm>
            <a:off x="6275539" y="1591963"/>
            <a:ext cx="1879611" cy="3066774"/>
            <a:chOff x="1087401" y="2738688"/>
            <a:chExt cx="1879611" cy="3066774"/>
          </a:xfrm>
        </p:grpSpPr>
        <p:grpSp>
          <p:nvGrpSpPr>
            <p:cNvPr id="816" name="Google Shape;816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817" name="Google Shape;817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2</a:t>
                </a:r>
                <a:endParaRPr/>
              </a:p>
            </p:txBody>
          </p:sp>
          <p:sp>
            <p:nvSpPr>
              <p:cNvPr id="819" name="Google Shape;819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a2, a6</a:t>
                </a:r>
                <a:endParaRPr/>
              </a:p>
            </p:txBody>
          </p:sp>
          <p:sp>
            <p:nvSpPr>
              <p:cNvPr id="820" name="Google Shape;820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823" name="Google Shape;823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824" name="Google Shape;824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5" name="Google Shape;825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826" name="Google Shape;826;g2054e185355_0_490"/>
          <p:cNvGrpSpPr/>
          <p:nvPr/>
        </p:nvGrpSpPr>
        <p:grpSpPr>
          <a:xfrm>
            <a:off x="9195489" y="1591963"/>
            <a:ext cx="1879611" cy="3066774"/>
            <a:chOff x="1087401" y="2738688"/>
            <a:chExt cx="1879611" cy="3066774"/>
          </a:xfrm>
        </p:grpSpPr>
        <p:grpSp>
          <p:nvGrpSpPr>
            <p:cNvPr id="827" name="Google Shape;827;g2054e185355_0_490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828" name="Google Shape;828;g2054e185355_0_490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g2054e185355_0_490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3</a:t>
                </a:r>
                <a:endParaRPr/>
              </a:p>
            </p:txBody>
          </p:sp>
          <p:sp>
            <p:nvSpPr>
              <p:cNvPr id="830" name="Google Shape;830;g2054e185355_0_490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a3, a7</a:t>
                </a:r>
                <a:endParaRPr/>
              </a:p>
            </p:txBody>
          </p:sp>
          <p:sp>
            <p:nvSpPr>
              <p:cNvPr id="831" name="Google Shape;831;g2054e185355_0_490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g2054e185355_0_490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g2054e185355_0_490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834" name="Google Shape;834;g2054e185355_0_490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835" name="Google Shape;835;g2054e185355_0_490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6" name="Google Shape;836;g2054e185355_0_490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sp>
        <p:nvSpPr>
          <p:cNvPr id="837" name="Google Shape;837;g2054e185355_0_49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054e185355_0_58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Load b_vec to bc_buffer</a:t>
            </a:r>
            <a:endParaRPr/>
          </a:p>
        </p:txBody>
      </p:sp>
      <p:sp>
        <p:nvSpPr>
          <p:cNvPr id="844" name="Google Shape;844;g2054e185355_0_58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5" name="Google Shape;845;g2054e185355_0_582"/>
          <p:cNvSpPr txBox="1"/>
          <p:nvPr/>
        </p:nvSpPr>
        <p:spPr>
          <a:xfrm>
            <a:off x="666700" y="797275"/>
            <a:ext cx="36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instructions: </a:t>
            </a:r>
            <a:r>
              <a:rPr b="1" lang="en-US"/>
              <a:t>vsetbl</a:t>
            </a:r>
            <a:r>
              <a:rPr lang="en-US"/>
              <a:t>, </a:t>
            </a:r>
            <a:r>
              <a:rPr b="1" lang="en-US"/>
              <a:t>vlebc</a:t>
            </a:r>
            <a:endParaRPr b="1"/>
          </a:p>
        </p:txBody>
      </p:sp>
      <p:grpSp>
        <p:nvGrpSpPr>
          <p:cNvPr id="846" name="Google Shape;846;g2054e185355_0_582"/>
          <p:cNvGrpSpPr/>
          <p:nvPr/>
        </p:nvGrpSpPr>
        <p:grpSpPr>
          <a:xfrm>
            <a:off x="4659774" y="106528"/>
            <a:ext cx="2096904" cy="1697137"/>
            <a:chOff x="7241600" y="4420213"/>
            <a:chExt cx="2233600" cy="1795913"/>
          </a:xfrm>
        </p:grpSpPr>
        <p:sp>
          <p:nvSpPr>
            <p:cNvPr id="847" name="Google Shape;847;g2054e185355_0_582"/>
            <p:cNvSpPr/>
            <p:nvPr/>
          </p:nvSpPr>
          <p:spPr>
            <a:xfrm rot="5400000">
              <a:off x="85762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g2054e185355_0_582"/>
            <p:cNvSpPr/>
            <p:nvPr/>
          </p:nvSpPr>
          <p:spPr>
            <a:xfrm rot="5400000">
              <a:off x="85762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g2054e185355_0_582"/>
            <p:cNvSpPr/>
            <p:nvPr/>
          </p:nvSpPr>
          <p:spPr>
            <a:xfrm rot="5400000">
              <a:off x="85762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g2054e185355_0_582"/>
            <p:cNvSpPr/>
            <p:nvPr/>
          </p:nvSpPr>
          <p:spPr>
            <a:xfrm rot="5400000">
              <a:off x="85762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g2054e185355_0_582"/>
            <p:cNvSpPr/>
            <p:nvPr/>
          </p:nvSpPr>
          <p:spPr>
            <a:xfrm rot="5400000">
              <a:off x="85762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g2054e185355_0_582"/>
            <p:cNvSpPr/>
            <p:nvPr/>
          </p:nvSpPr>
          <p:spPr>
            <a:xfrm rot="5400000">
              <a:off x="83554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g2054e185355_0_582"/>
            <p:cNvSpPr/>
            <p:nvPr/>
          </p:nvSpPr>
          <p:spPr>
            <a:xfrm rot="5400000">
              <a:off x="83554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g2054e185355_0_582"/>
            <p:cNvSpPr/>
            <p:nvPr/>
          </p:nvSpPr>
          <p:spPr>
            <a:xfrm rot="5400000">
              <a:off x="83554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g2054e185355_0_582"/>
            <p:cNvSpPr/>
            <p:nvPr/>
          </p:nvSpPr>
          <p:spPr>
            <a:xfrm rot="5400000">
              <a:off x="83554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2054e185355_0_582"/>
            <p:cNvSpPr/>
            <p:nvPr/>
          </p:nvSpPr>
          <p:spPr>
            <a:xfrm rot="5400000">
              <a:off x="83554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g2054e185355_0_582"/>
            <p:cNvSpPr/>
            <p:nvPr/>
          </p:nvSpPr>
          <p:spPr>
            <a:xfrm rot="5400000">
              <a:off x="81346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g2054e185355_0_582"/>
            <p:cNvSpPr/>
            <p:nvPr/>
          </p:nvSpPr>
          <p:spPr>
            <a:xfrm rot="5400000">
              <a:off x="81346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g2054e185355_0_582"/>
            <p:cNvSpPr/>
            <p:nvPr/>
          </p:nvSpPr>
          <p:spPr>
            <a:xfrm rot="5400000">
              <a:off x="81346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g2054e185355_0_582"/>
            <p:cNvSpPr/>
            <p:nvPr/>
          </p:nvSpPr>
          <p:spPr>
            <a:xfrm rot="5400000">
              <a:off x="81346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g2054e185355_0_582"/>
            <p:cNvSpPr/>
            <p:nvPr/>
          </p:nvSpPr>
          <p:spPr>
            <a:xfrm rot="5400000">
              <a:off x="81346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g2054e185355_0_582"/>
            <p:cNvSpPr/>
            <p:nvPr/>
          </p:nvSpPr>
          <p:spPr>
            <a:xfrm rot="5400000">
              <a:off x="79138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g2054e185355_0_582"/>
            <p:cNvSpPr/>
            <p:nvPr/>
          </p:nvSpPr>
          <p:spPr>
            <a:xfrm rot="5400000">
              <a:off x="79138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g2054e185355_0_582"/>
            <p:cNvSpPr/>
            <p:nvPr/>
          </p:nvSpPr>
          <p:spPr>
            <a:xfrm rot="5400000">
              <a:off x="79138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g2054e185355_0_582"/>
            <p:cNvSpPr/>
            <p:nvPr/>
          </p:nvSpPr>
          <p:spPr>
            <a:xfrm rot="5400000">
              <a:off x="79138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g2054e185355_0_582"/>
            <p:cNvSpPr/>
            <p:nvPr/>
          </p:nvSpPr>
          <p:spPr>
            <a:xfrm rot="5400000">
              <a:off x="79138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g2054e185355_0_582"/>
            <p:cNvSpPr/>
            <p:nvPr/>
          </p:nvSpPr>
          <p:spPr>
            <a:xfrm rot="5400000">
              <a:off x="76930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g2054e185355_0_582"/>
            <p:cNvSpPr/>
            <p:nvPr/>
          </p:nvSpPr>
          <p:spPr>
            <a:xfrm rot="5400000">
              <a:off x="76930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g2054e185355_0_582"/>
            <p:cNvSpPr/>
            <p:nvPr/>
          </p:nvSpPr>
          <p:spPr>
            <a:xfrm rot="5400000">
              <a:off x="76930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g2054e185355_0_582"/>
            <p:cNvSpPr/>
            <p:nvPr/>
          </p:nvSpPr>
          <p:spPr>
            <a:xfrm rot="5400000">
              <a:off x="76930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g2054e185355_0_582"/>
            <p:cNvSpPr/>
            <p:nvPr/>
          </p:nvSpPr>
          <p:spPr>
            <a:xfrm rot="5400000">
              <a:off x="76930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g2054e185355_0_582"/>
            <p:cNvSpPr txBox="1"/>
            <p:nvPr/>
          </p:nvSpPr>
          <p:spPr>
            <a:xfrm>
              <a:off x="7829500" y="4903475"/>
              <a:ext cx="783000" cy="34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b_vec 0</a:t>
              </a:r>
              <a:endParaRPr sz="900"/>
            </a:p>
          </p:txBody>
        </p:sp>
        <p:sp>
          <p:nvSpPr>
            <p:cNvPr id="873" name="Google Shape;873;g2054e185355_0_582"/>
            <p:cNvSpPr/>
            <p:nvPr/>
          </p:nvSpPr>
          <p:spPr>
            <a:xfrm rot="5400000">
              <a:off x="8797050" y="49703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g2054e185355_0_582"/>
            <p:cNvSpPr/>
            <p:nvPr/>
          </p:nvSpPr>
          <p:spPr>
            <a:xfrm rot="5400000">
              <a:off x="87970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g2054e185355_0_582"/>
            <p:cNvSpPr/>
            <p:nvPr/>
          </p:nvSpPr>
          <p:spPr>
            <a:xfrm rot="5400000">
              <a:off x="87970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g2054e185355_0_582"/>
            <p:cNvSpPr/>
            <p:nvPr/>
          </p:nvSpPr>
          <p:spPr>
            <a:xfrm rot="5400000">
              <a:off x="87970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g2054e185355_0_582"/>
            <p:cNvSpPr/>
            <p:nvPr/>
          </p:nvSpPr>
          <p:spPr>
            <a:xfrm rot="5400000">
              <a:off x="87970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g2054e185355_0_582"/>
            <p:cNvSpPr/>
            <p:nvPr/>
          </p:nvSpPr>
          <p:spPr>
            <a:xfrm rot="5400000">
              <a:off x="9017850" y="49703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g2054e185355_0_582"/>
            <p:cNvSpPr/>
            <p:nvPr/>
          </p:nvSpPr>
          <p:spPr>
            <a:xfrm rot="5400000">
              <a:off x="90178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g2054e185355_0_582"/>
            <p:cNvSpPr/>
            <p:nvPr/>
          </p:nvSpPr>
          <p:spPr>
            <a:xfrm rot="5400000">
              <a:off x="90178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g2054e185355_0_582"/>
            <p:cNvSpPr/>
            <p:nvPr/>
          </p:nvSpPr>
          <p:spPr>
            <a:xfrm rot="5400000">
              <a:off x="90178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g2054e185355_0_582"/>
            <p:cNvSpPr/>
            <p:nvPr/>
          </p:nvSpPr>
          <p:spPr>
            <a:xfrm rot="5400000">
              <a:off x="90178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g2054e185355_0_582"/>
            <p:cNvSpPr/>
            <p:nvPr/>
          </p:nvSpPr>
          <p:spPr>
            <a:xfrm rot="5400000">
              <a:off x="9238650" y="49703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g2054e185355_0_582"/>
            <p:cNvSpPr/>
            <p:nvPr/>
          </p:nvSpPr>
          <p:spPr>
            <a:xfrm rot="5400000">
              <a:off x="92386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g2054e185355_0_582"/>
            <p:cNvSpPr/>
            <p:nvPr/>
          </p:nvSpPr>
          <p:spPr>
            <a:xfrm rot="5400000">
              <a:off x="92386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g2054e185355_0_582"/>
            <p:cNvSpPr/>
            <p:nvPr/>
          </p:nvSpPr>
          <p:spPr>
            <a:xfrm rot="5400000">
              <a:off x="92386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g2054e185355_0_582"/>
            <p:cNvSpPr/>
            <p:nvPr/>
          </p:nvSpPr>
          <p:spPr>
            <a:xfrm rot="5400000">
              <a:off x="92386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2054e185355_0_582"/>
            <p:cNvSpPr txBox="1"/>
            <p:nvPr/>
          </p:nvSpPr>
          <p:spPr>
            <a:xfrm>
              <a:off x="7241600" y="4420213"/>
              <a:ext cx="2035200" cy="37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bl (max 32 for fp32)</a:t>
              </a:r>
              <a:endParaRPr sz="1100"/>
            </a:p>
          </p:txBody>
        </p:sp>
        <p:sp>
          <p:nvSpPr>
            <p:cNvPr id="889" name="Google Shape;889;g2054e185355_0_582"/>
            <p:cNvSpPr/>
            <p:nvPr/>
          </p:nvSpPr>
          <p:spPr>
            <a:xfrm rot="5400000">
              <a:off x="8192400" y="4310588"/>
              <a:ext cx="136800" cy="1064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0" name="Google Shape;890;g2054e185355_0_582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891" name="Google Shape;891;g2054e185355_0_582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grpSp>
        <p:nvGrpSpPr>
          <p:cNvPr id="892" name="Google Shape;892;g2054e185355_0_582"/>
          <p:cNvGrpSpPr/>
          <p:nvPr/>
        </p:nvGrpSpPr>
        <p:grpSpPr>
          <a:xfrm>
            <a:off x="1070914" y="1591963"/>
            <a:ext cx="1879611" cy="3066774"/>
            <a:chOff x="1087401" y="2738688"/>
            <a:chExt cx="1879611" cy="3066774"/>
          </a:xfrm>
        </p:grpSpPr>
        <p:grpSp>
          <p:nvGrpSpPr>
            <p:cNvPr id="893" name="Google Shape;893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894" name="Google Shape;894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896" name="Google Shape;896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a0, a4</a:t>
                </a:r>
                <a:endParaRPr/>
              </a:p>
            </p:txBody>
          </p:sp>
          <p:sp>
            <p:nvSpPr>
              <p:cNvPr id="897" name="Google Shape;897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00" name="Google Shape;900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01" name="Google Shape;901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2" name="Google Shape;902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903" name="Google Shape;903;g2054e185355_0_582"/>
          <p:cNvGrpSpPr/>
          <p:nvPr/>
        </p:nvGrpSpPr>
        <p:grpSpPr>
          <a:xfrm>
            <a:off x="3547039" y="1591963"/>
            <a:ext cx="1879611" cy="3066774"/>
            <a:chOff x="1087401" y="2738688"/>
            <a:chExt cx="1879611" cy="3066774"/>
          </a:xfrm>
        </p:grpSpPr>
        <p:grpSp>
          <p:nvGrpSpPr>
            <p:cNvPr id="904" name="Google Shape;904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05" name="Google Shape;905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907" name="Google Shape;907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a1, a5</a:t>
                </a:r>
                <a:endParaRPr/>
              </a:p>
            </p:txBody>
          </p:sp>
          <p:sp>
            <p:nvSpPr>
              <p:cNvPr id="908" name="Google Shape;908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11" name="Google Shape;911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12" name="Google Shape;912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3" name="Google Shape;913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914" name="Google Shape;914;g2054e185355_0_582"/>
          <p:cNvGrpSpPr/>
          <p:nvPr/>
        </p:nvGrpSpPr>
        <p:grpSpPr>
          <a:xfrm>
            <a:off x="6275539" y="1591963"/>
            <a:ext cx="1879611" cy="3066774"/>
            <a:chOff x="1087401" y="2738688"/>
            <a:chExt cx="1879611" cy="3066774"/>
          </a:xfrm>
        </p:grpSpPr>
        <p:grpSp>
          <p:nvGrpSpPr>
            <p:cNvPr id="915" name="Google Shape;915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16" name="Google Shape;916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2</a:t>
                </a:r>
                <a:endParaRPr/>
              </a:p>
            </p:txBody>
          </p:sp>
          <p:sp>
            <p:nvSpPr>
              <p:cNvPr id="918" name="Google Shape;918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a2, a6</a:t>
                </a:r>
                <a:endParaRPr/>
              </a:p>
            </p:txBody>
          </p:sp>
          <p:sp>
            <p:nvSpPr>
              <p:cNvPr id="919" name="Google Shape;919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22" name="Google Shape;922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23" name="Google Shape;923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4" name="Google Shape;924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925" name="Google Shape;925;g2054e185355_0_582"/>
          <p:cNvGrpSpPr/>
          <p:nvPr/>
        </p:nvGrpSpPr>
        <p:grpSpPr>
          <a:xfrm>
            <a:off x="9195489" y="1591963"/>
            <a:ext cx="1879611" cy="3066774"/>
            <a:chOff x="1087401" y="2738688"/>
            <a:chExt cx="1879611" cy="3066774"/>
          </a:xfrm>
        </p:grpSpPr>
        <p:grpSp>
          <p:nvGrpSpPr>
            <p:cNvPr id="926" name="Google Shape;926;g2054e185355_0_582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27" name="Google Shape;927;g2054e185355_0_582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g2054e185355_0_582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3</a:t>
                </a:r>
                <a:endParaRPr/>
              </a:p>
            </p:txBody>
          </p:sp>
          <p:sp>
            <p:nvSpPr>
              <p:cNvPr id="929" name="Google Shape;929;g2054e185355_0_582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a3, a7</a:t>
                </a:r>
                <a:endParaRPr/>
              </a:p>
            </p:txBody>
          </p:sp>
          <p:sp>
            <p:nvSpPr>
              <p:cNvPr id="930" name="Google Shape;930;g2054e185355_0_582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g2054e185355_0_582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g2054e185355_0_582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33" name="Google Shape;933;g2054e185355_0_582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34" name="Google Shape;934;g2054e185355_0_582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5" name="Google Shape;935;g2054e185355_0_582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sp>
        <p:nvSpPr>
          <p:cNvPr id="936" name="Google Shape;936;g2054e185355_0_582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054e185355_0_60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Broadcast elements in b_vec to all lanes</a:t>
            </a:r>
            <a:endParaRPr/>
          </a:p>
        </p:txBody>
      </p:sp>
      <p:sp>
        <p:nvSpPr>
          <p:cNvPr id="943" name="Google Shape;943;g2054e185355_0_60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4" name="Google Shape;944;g2054e185355_0_604"/>
          <p:cNvSpPr txBox="1"/>
          <p:nvPr/>
        </p:nvSpPr>
        <p:spPr>
          <a:xfrm>
            <a:off x="4110500" y="5767475"/>
            <a:ext cx="454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</a:rPr>
              <a:t>X</a:t>
            </a:r>
            <a:r>
              <a:rPr lang="en-US">
                <a:solidFill>
                  <a:schemeClr val="dk1"/>
                </a:solidFill>
              </a:rPr>
              <a:t> 	Backend can be problematic, hard to scale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5" name="Google Shape;945;g2054e185355_0_604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946" name="Google Shape;946;g2054e185355_0_604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cxnSp>
        <p:nvCxnSpPr>
          <p:cNvPr id="947" name="Google Shape;947;g2054e185355_0_604"/>
          <p:cNvCxnSpPr>
            <a:stCxn id="945" idx="3"/>
            <a:endCxn id="948" idx="2"/>
          </p:cNvCxnSpPr>
          <p:nvPr/>
        </p:nvCxnSpPr>
        <p:spPr>
          <a:xfrm flipH="1" rot="10800000">
            <a:off x="1140200" y="4420325"/>
            <a:ext cx="8934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9" name="Google Shape;949;g2054e185355_0_604"/>
          <p:cNvCxnSpPr>
            <a:stCxn id="945" idx="3"/>
            <a:endCxn id="950" idx="2"/>
          </p:cNvCxnSpPr>
          <p:nvPr/>
        </p:nvCxnSpPr>
        <p:spPr>
          <a:xfrm flipH="1" rot="10800000">
            <a:off x="1140200" y="4420325"/>
            <a:ext cx="33696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1" name="Google Shape;951;g2054e185355_0_604"/>
          <p:cNvCxnSpPr>
            <a:stCxn id="945" idx="3"/>
            <a:endCxn id="952" idx="2"/>
          </p:cNvCxnSpPr>
          <p:nvPr/>
        </p:nvCxnSpPr>
        <p:spPr>
          <a:xfrm flipH="1" rot="10800000">
            <a:off x="1140200" y="4420325"/>
            <a:ext cx="60981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3" name="Google Shape;953;g2054e185355_0_604"/>
          <p:cNvCxnSpPr>
            <a:stCxn id="945" idx="3"/>
            <a:endCxn id="954" idx="2"/>
          </p:cNvCxnSpPr>
          <p:nvPr/>
        </p:nvCxnSpPr>
        <p:spPr>
          <a:xfrm flipH="1" rot="10800000">
            <a:off x="1140200" y="4420325"/>
            <a:ext cx="9018000" cy="1320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955" name="Google Shape;955;g2054e185355_0_604"/>
          <p:cNvGrpSpPr/>
          <p:nvPr/>
        </p:nvGrpSpPr>
        <p:grpSpPr>
          <a:xfrm>
            <a:off x="1093901" y="1353550"/>
            <a:ext cx="1879611" cy="3066774"/>
            <a:chOff x="1087401" y="2738688"/>
            <a:chExt cx="1879611" cy="3066774"/>
          </a:xfrm>
        </p:grpSpPr>
        <p:grpSp>
          <p:nvGrpSpPr>
            <p:cNvPr id="956" name="Google Shape;956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48" name="Google Shape;948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0</a:t>
                </a:r>
                <a:endParaRPr/>
              </a:p>
            </p:txBody>
          </p:sp>
          <p:sp>
            <p:nvSpPr>
              <p:cNvPr id="958" name="Google Shape;958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a0, a4</a:t>
                </a:r>
                <a:endParaRPr/>
              </a:p>
            </p:txBody>
          </p:sp>
          <p:sp>
            <p:nvSpPr>
              <p:cNvPr id="959" name="Google Shape;959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62" name="Google Shape;962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63" name="Google Shape;963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4" name="Google Shape;964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965" name="Google Shape;965;g2054e185355_0_604"/>
          <p:cNvGrpSpPr/>
          <p:nvPr/>
        </p:nvGrpSpPr>
        <p:grpSpPr>
          <a:xfrm>
            <a:off x="3570026" y="1353550"/>
            <a:ext cx="1879611" cy="3066774"/>
            <a:chOff x="1087401" y="2738688"/>
            <a:chExt cx="1879611" cy="3066774"/>
          </a:xfrm>
        </p:grpSpPr>
        <p:grpSp>
          <p:nvGrpSpPr>
            <p:cNvPr id="966" name="Google Shape;966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50" name="Google Shape;950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1</a:t>
                </a:r>
                <a:endParaRPr/>
              </a:p>
            </p:txBody>
          </p:sp>
          <p:sp>
            <p:nvSpPr>
              <p:cNvPr id="968" name="Google Shape;968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a1, a5</a:t>
                </a:r>
                <a:endParaRPr/>
              </a:p>
            </p:txBody>
          </p:sp>
          <p:sp>
            <p:nvSpPr>
              <p:cNvPr id="969" name="Google Shape;969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72" name="Google Shape;972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73" name="Google Shape;973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4" name="Google Shape;974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975" name="Google Shape;975;g2054e185355_0_604"/>
          <p:cNvGrpSpPr/>
          <p:nvPr/>
        </p:nvGrpSpPr>
        <p:grpSpPr>
          <a:xfrm>
            <a:off x="6298526" y="1353550"/>
            <a:ext cx="1879611" cy="3066774"/>
            <a:chOff x="1087401" y="2738688"/>
            <a:chExt cx="1879611" cy="3066774"/>
          </a:xfrm>
        </p:grpSpPr>
        <p:grpSp>
          <p:nvGrpSpPr>
            <p:cNvPr id="976" name="Google Shape;976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52" name="Google Shape;952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2</a:t>
                </a:r>
                <a:endParaRPr/>
              </a:p>
            </p:txBody>
          </p:sp>
          <p:sp>
            <p:nvSpPr>
              <p:cNvPr id="978" name="Google Shape;978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a2, a6</a:t>
                </a:r>
                <a:endParaRPr/>
              </a:p>
            </p:txBody>
          </p:sp>
          <p:sp>
            <p:nvSpPr>
              <p:cNvPr id="979" name="Google Shape;979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82" name="Google Shape;982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83" name="Google Shape;983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4" name="Google Shape;984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grpSp>
        <p:nvGrpSpPr>
          <p:cNvPr id="985" name="Google Shape;985;g2054e185355_0_604"/>
          <p:cNvGrpSpPr/>
          <p:nvPr/>
        </p:nvGrpSpPr>
        <p:grpSpPr>
          <a:xfrm>
            <a:off x="9218476" y="1353550"/>
            <a:ext cx="1879611" cy="3066774"/>
            <a:chOff x="1087401" y="2738688"/>
            <a:chExt cx="1879611" cy="3066774"/>
          </a:xfrm>
        </p:grpSpPr>
        <p:grpSp>
          <p:nvGrpSpPr>
            <p:cNvPr id="986" name="Google Shape;986;g2054e185355_0_604"/>
            <p:cNvGrpSpPr/>
            <p:nvPr/>
          </p:nvGrpSpPr>
          <p:grpSpPr>
            <a:xfrm>
              <a:off x="1087401" y="2738688"/>
              <a:ext cx="1879611" cy="3066774"/>
              <a:chOff x="1726875" y="2779335"/>
              <a:chExt cx="2520600" cy="3623315"/>
            </a:xfrm>
          </p:grpSpPr>
          <p:sp>
            <p:nvSpPr>
              <p:cNvPr id="954" name="Google Shape;954;g2054e185355_0_604"/>
              <p:cNvSpPr/>
              <p:nvPr/>
            </p:nvSpPr>
            <p:spPr>
              <a:xfrm>
                <a:off x="1726875" y="3158450"/>
                <a:ext cx="2520600" cy="3244200"/>
              </a:xfrm>
              <a:prstGeom prst="rect">
                <a:avLst/>
              </a:prstGeom>
              <a:solidFill>
                <a:srgbClr val="78909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g2054e185355_0_604"/>
              <p:cNvSpPr txBox="1"/>
              <p:nvPr/>
            </p:nvSpPr>
            <p:spPr>
              <a:xfrm>
                <a:off x="2498029" y="2779335"/>
                <a:ext cx="9783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lane 3</a:t>
                </a:r>
                <a:endParaRPr/>
              </a:p>
            </p:txBody>
          </p:sp>
          <p:sp>
            <p:nvSpPr>
              <p:cNvPr id="988" name="Google Shape;988;g2054e185355_0_604"/>
              <p:cNvSpPr/>
              <p:nvPr/>
            </p:nvSpPr>
            <p:spPr>
              <a:xfrm>
                <a:off x="2409975" y="3722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a3, a7</a:t>
                </a:r>
                <a:endParaRPr/>
              </a:p>
            </p:txBody>
          </p:sp>
          <p:sp>
            <p:nvSpPr>
              <p:cNvPr id="989" name="Google Shape;989;g2054e185355_0_604"/>
              <p:cNvSpPr/>
              <p:nvPr/>
            </p:nvSpPr>
            <p:spPr>
              <a:xfrm>
                <a:off x="2409975" y="3938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g2054e185355_0_604"/>
              <p:cNvSpPr/>
              <p:nvPr/>
            </p:nvSpPr>
            <p:spPr>
              <a:xfrm>
                <a:off x="2409975" y="4154588"/>
                <a:ext cx="1154400" cy="216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g2054e185355_0_604"/>
              <p:cNvSpPr/>
              <p:nvPr/>
            </p:nvSpPr>
            <p:spPr>
              <a:xfrm>
                <a:off x="2409975" y="4370588"/>
                <a:ext cx="1154400" cy="552000"/>
              </a:xfrm>
              <a:prstGeom prst="rect">
                <a:avLst/>
              </a:prstGeom>
              <a:solidFill>
                <a:srgbClr val="9FC5E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…</a:t>
                </a:r>
                <a:endParaRPr/>
              </a:p>
            </p:txBody>
          </p:sp>
          <p:sp>
            <p:nvSpPr>
              <p:cNvPr id="992" name="Google Shape;992;g2054e185355_0_604"/>
              <p:cNvSpPr txBox="1"/>
              <p:nvPr/>
            </p:nvSpPr>
            <p:spPr>
              <a:xfrm>
                <a:off x="2585925" y="3358972"/>
                <a:ext cx="802500" cy="47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VRF</a:t>
                </a:r>
                <a:endParaRPr/>
              </a:p>
            </p:txBody>
          </p:sp>
          <p:sp>
            <p:nvSpPr>
              <p:cNvPr id="993" name="Google Shape;993;g2054e185355_0_604"/>
              <p:cNvSpPr/>
              <p:nvPr/>
            </p:nvSpPr>
            <p:spPr>
              <a:xfrm>
                <a:off x="2144483" y="5558769"/>
                <a:ext cx="1685400" cy="552000"/>
              </a:xfrm>
              <a:prstGeom prst="rect">
                <a:avLst/>
              </a:prstGeom>
              <a:solidFill>
                <a:srgbClr val="A2C4C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4" name="Google Shape;994;g2054e185355_0_604"/>
            <p:cNvSpPr txBox="1"/>
            <p:nvPr/>
          </p:nvSpPr>
          <p:spPr>
            <a:xfrm>
              <a:off x="1727970" y="4761392"/>
              <a:ext cx="598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FPU</a:t>
              </a:r>
              <a:endParaRPr/>
            </a:p>
          </p:txBody>
        </p:sp>
      </p:grpSp>
      <p:sp>
        <p:nvSpPr>
          <p:cNvPr id="995" name="Google Shape;995;g2054e185355_0_604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Google Shape;1001;g2054e185355_0_626"/>
          <p:cNvGrpSpPr/>
          <p:nvPr/>
        </p:nvGrpSpPr>
        <p:grpSpPr>
          <a:xfrm>
            <a:off x="1093901" y="1221088"/>
            <a:ext cx="1879611" cy="3066774"/>
            <a:chOff x="1093901" y="1221088"/>
            <a:chExt cx="1879611" cy="3066774"/>
          </a:xfrm>
        </p:grpSpPr>
        <p:grpSp>
          <p:nvGrpSpPr>
            <p:cNvPr id="1002" name="Google Shape;1002;g2054e185355_0_626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03" name="Google Shape;1003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04" name="Google Shape;1004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006" name="Google Shape;1006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a0, a4</a:t>
                  </a:r>
                  <a:endParaRPr/>
                </a:p>
              </p:txBody>
            </p:sp>
            <p:sp>
              <p:nvSpPr>
                <p:cNvPr id="1007" name="Google Shape;1007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010" name="Google Shape;1010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011" name="Google Shape;1011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12" name="Google Shape;1012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013" name="Google Shape;1013;g2054e185355_0_626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014" name="Google Shape;1014;g2054e185355_0_626"/>
          <p:cNvGrpSpPr/>
          <p:nvPr/>
        </p:nvGrpSpPr>
        <p:grpSpPr>
          <a:xfrm>
            <a:off x="3570026" y="1221088"/>
            <a:ext cx="1879611" cy="3066774"/>
            <a:chOff x="3570026" y="1221088"/>
            <a:chExt cx="1879611" cy="3066774"/>
          </a:xfrm>
        </p:grpSpPr>
        <p:grpSp>
          <p:nvGrpSpPr>
            <p:cNvPr id="1015" name="Google Shape;1015;g2054e185355_0_626"/>
            <p:cNvGrpSpPr/>
            <p:nvPr/>
          </p:nvGrpSpPr>
          <p:grpSpPr>
            <a:xfrm>
              <a:off x="35700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16" name="Google Shape;1016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17" name="Google Shape;1017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019" name="Google Shape;1019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a1, a5</a:t>
                  </a:r>
                  <a:endParaRPr/>
                </a:p>
              </p:txBody>
            </p:sp>
            <p:sp>
              <p:nvSpPr>
                <p:cNvPr id="1020" name="Google Shape;1020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023" name="Google Shape;1023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024" name="Google Shape;1024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25" name="Google Shape;1025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026" name="Google Shape;1026;g2054e185355_0_626"/>
            <p:cNvSpPr/>
            <p:nvPr/>
          </p:nvSpPr>
          <p:spPr>
            <a:xfrm>
              <a:off x="420998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027" name="Google Shape;1027;g2054e185355_0_626"/>
          <p:cNvGrpSpPr/>
          <p:nvPr/>
        </p:nvGrpSpPr>
        <p:grpSpPr>
          <a:xfrm>
            <a:off x="6298526" y="1221088"/>
            <a:ext cx="1879611" cy="3066774"/>
            <a:chOff x="6298526" y="1221088"/>
            <a:chExt cx="1879611" cy="3066774"/>
          </a:xfrm>
        </p:grpSpPr>
        <p:grpSp>
          <p:nvGrpSpPr>
            <p:cNvPr id="1028" name="Google Shape;1028;g2054e185355_0_626"/>
            <p:cNvGrpSpPr/>
            <p:nvPr/>
          </p:nvGrpSpPr>
          <p:grpSpPr>
            <a:xfrm>
              <a:off x="62985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29" name="Google Shape;1029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30" name="Google Shape;1030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032" name="Google Shape;1032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a2, a6</a:t>
                  </a:r>
                  <a:endParaRPr/>
                </a:p>
              </p:txBody>
            </p:sp>
            <p:sp>
              <p:nvSpPr>
                <p:cNvPr id="1033" name="Google Shape;1033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036" name="Google Shape;1036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037" name="Google Shape;1037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38" name="Google Shape;1038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039" name="Google Shape;1039;g2054e185355_0_626"/>
            <p:cNvSpPr/>
            <p:nvPr/>
          </p:nvSpPr>
          <p:spPr>
            <a:xfrm>
              <a:off x="6938475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040" name="Google Shape;1040;g2054e185355_0_626"/>
          <p:cNvGrpSpPr/>
          <p:nvPr/>
        </p:nvGrpSpPr>
        <p:grpSpPr>
          <a:xfrm>
            <a:off x="9218476" y="1221088"/>
            <a:ext cx="1879611" cy="3066774"/>
            <a:chOff x="9218476" y="1221088"/>
            <a:chExt cx="1879611" cy="3066774"/>
          </a:xfrm>
        </p:grpSpPr>
        <p:grpSp>
          <p:nvGrpSpPr>
            <p:cNvPr id="1041" name="Google Shape;1041;g2054e185355_0_626"/>
            <p:cNvGrpSpPr/>
            <p:nvPr/>
          </p:nvGrpSpPr>
          <p:grpSpPr>
            <a:xfrm>
              <a:off x="921847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42" name="Google Shape;1042;g2054e185355_0_626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43" name="Google Shape;1043;g2054e185355_0_626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g2054e185355_0_626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3</a:t>
                  </a:r>
                  <a:endParaRPr/>
                </a:p>
              </p:txBody>
            </p:sp>
            <p:sp>
              <p:nvSpPr>
                <p:cNvPr id="1045" name="Google Shape;1045;g2054e185355_0_626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a3, a7</a:t>
                  </a:r>
                  <a:endParaRPr/>
                </a:p>
              </p:txBody>
            </p:sp>
            <p:sp>
              <p:nvSpPr>
                <p:cNvPr id="1046" name="Google Shape;1046;g2054e185355_0_626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g2054e185355_0_626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g2054e185355_0_626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049" name="Google Shape;1049;g2054e185355_0_626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050" name="Google Shape;1050;g2054e185355_0_626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51" name="Google Shape;1051;g2054e185355_0_626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052" name="Google Shape;1052;g2054e185355_0_626"/>
            <p:cNvSpPr/>
            <p:nvPr/>
          </p:nvSpPr>
          <p:spPr>
            <a:xfrm>
              <a:off x="985843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053" name="Google Shape;1053;g2054e185355_0_62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Send elements in b_vec to the first lane</a:t>
            </a:r>
            <a:endParaRPr/>
          </a:p>
        </p:txBody>
      </p:sp>
      <p:sp>
        <p:nvSpPr>
          <p:cNvPr id="1054" name="Google Shape;1054;g2054e185355_0_62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5" name="Google Shape;1055;g2054e185355_0_626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1056" name="Google Shape;1056;g2054e185355_0_626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1057" name="Google Shape;1057;g2054e185355_0_626"/>
          <p:cNvSpPr/>
          <p:nvPr/>
        </p:nvSpPr>
        <p:spPr>
          <a:xfrm>
            <a:off x="2568225" y="5665175"/>
            <a:ext cx="599700" cy="150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058" name="Google Shape;1058;g2054e185355_0_626"/>
          <p:cNvSpPr txBox="1"/>
          <p:nvPr/>
        </p:nvSpPr>
        <p:spPr>
          <a:xfrm>
            <a:off x="3167925" y="5540225"/>
            <a:ext cx="20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: bc_operand_queue</a:t>
            </a:r>
            <a:endParaRPr/>
          </a:p>
        </p:txBody>
      </p:sp>
      <p:cxnSp>
        <p:nvCxnSpPr>
          <p:cNvPr id="1059" name="Google Shape;1059;g2054e185355_0_626"/>
          <p:cNvCxnSpPr>
            <a:stCxn id="1055" idx="3"/>
            <a:endCxn id="1013" idx="2"/>
          </p:cNvCxnSpPr>
          <p:nvPr/>
        </p:nvCxnSpPr>
        <p:spPr>
          <a:xfrm flipH="1" rot="10800000">
            <a:off x="1140200" y="4195325"/>
            <a:ext cx="893400" cy="1545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0" name="Google Shape;1060;g2054e185355_0_626"/>
          <p:cNvCxnSpPr>
            <a:stCxn id="1013" idx="2"/>
            <a:endCxn id="1026" idx="2"/>
          </p:cNvCxnSpPr>
          <p:nvPr/>
        </p:nvCxnSpPr>
        <p:spPr>
          <a:xfrm flipH="1" rot="-5400000">
            <a:off x="3271500" y="2957375"/>
            <a:ext cx="600" cy="24762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1" name="Google Shape;1061;g2054e185355_0_626"/>
          <p:cNvCxnSpPr>
            <a:stCxn id="1026" idx="2"/>
            <a:endCxn id="1039" idx="2"/>
          </p:cNvCxnSpPr>
          <p:nvPr/>
        </p:nvCxnSpPr>
        <p:spPr>
          <a:xfrm flipH="1" rot="-5400000">
            <a:off x="5873788" y="2831225"/>
            <a:ext cx="600" cy="27285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2" name="Google Shape;1062;g2054e185355_0_626"/>
          <p:cNvCxnSpPr>
            <a:stCxn id="1039" idx="2"/>
            <a:endCxn id="1052" idx="2"/>
          </p:cNvCxnSpPr>
          <p:nvPr/>
        </p:nvCxnSpPr>
        <p:spPr>
          <a:xfrm flipH="1" rot="-5400000">
            <a:off x="8697975" y="2735525"/>
            <a:ext cx="600" cy="29199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3" name="Google Shape;1063;g2054e185355_0_626"/>
          <p:cNvSpPr txBox="1"/>
          <p:nvPr/>
        </p:nvSpPr>
        <p:spPr>
          <a:xfrm>
            <a:off x="2249250" y="4485625"/>
            <a:ext cx="204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 clock cycle</a:t>
            </a:r>
            <a:endParaRPr/>
          </a:p>
        </p:txBody>
      </p:sp>
      <p:sp>
        <p:nvSpPr>
          <p:cNvPr id="1064" name="Google Shape;1064;g2054e185355_0_62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0" name="Google Shape;1070;g2054e185355_0_671"/>
          <p:cNvGrpSpPr/>
          <p:nvPr/>
        </p:nvGrpSpPr>
        <p:grpSpPr>
          <a:xfrm>
            <a:off x="1093901" y="1221088"/>
            <a:ext cx="1879611" cy="3066774"/>
            <a:chOff x="1093901" y="1221088"/>
            <a:chExt cx="1879611" cy="3066774"/>
          </a:xfrm>
        </p:grpSpPr>
        <p:grpSp>
          <p:nvGrpSpPr>
            <p:cNvPr id="1071" name="Google Shape;1071;g2054e185355_0_671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72" name="Google Shape;1072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73" name="Google Shape;1073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075" name="Google Shape;1075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a0, a4</a:t>
                  </a:r>
                  <a:endParaRPr/>
                </a:p>
              </p:txBody>
            </p:sp>
            <p:sp>
              <p:nvSpPr>
                <p:cNvPr id="1076" name="Google Shape;1076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079" name="Google Shape;1079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080" name="Google Shape;1080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1" name="Google Shape;1081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082" name="Google Shape;1082;g2054e185355_0_671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083" name="Google Shape;1083;g2054e185355_0_671"/>
          <p:cNvGrpSpPr/>
          <p:nvPr/>
        </p:nvGrpSpPr>
        <p:grpSpPr>
          <a:xfrm>
            <a:off x="3570026" y="1221088"/>
            <a:ext cx="1879611" cy="3066774"/>
            <a:chOff x="3570026" y="1221088"/>
            <a:chExt cx="1879611" cy="3066774"/>
          </a:xfrm>
        </p:grpSpPr>
        <p:grpSp>
          <p:nvGrpSpPr>
            <p:cNvPr id="1084" name="Google Shape;1084;g2054e185355_0_671"/>
            <p:cNvGrpSpPr/>
            <p:nvPr/>
          </p:nvGrpSpPr>
          <p:grpSpPr>
            <a:xfrm>
              <a:off x="35700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85" name="Google Shape;1085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86" name="Google Shape;1086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088" name="Google Shape;1088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a1, a5</a:t>
                  </a:r>
                  <a:endParaRPr/>
                </a:p>
              </p:txBody>
            </p:sp>
            <p:sp>
              <p:nvSpPr>
                <p:cNvPr id="1089" name="Google Shape;1089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092" name="Google Shape;1092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093" name="Google Shape;1093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94" name="Google Shape;1094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095" name="Google Shape;1095;g2054e185355_0_671"/>
            <p:cNvSpPr/>
            <p:nvPr/>
          </p:nvSpPr>
          <p:spPr>
            <a:xfrm>
              <a:off x="420998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096" name="Google Shape;1096;g2054e185355_0_671"/>
          <p:cNvGrpSpPr/>
          <p:nvPr/>
        </p:nvGrpSpPr>
        <p:grpSpPr>
          <a:xfrm>
            <a:off x="6298526" y="1221088"/>
            <a:ext cx="1879611" cy="3066774"/>
            <a:chOff x="6298526" y="1221088"/>
            <a:chExt cx="1879611" cy="3066774"/>
          </a:xfrm>
        </p:grpSpPr>
        <p:grpSp>
          <p:nvGrpSpPr>
            <p:cNvPr id="1097" name="Google Shape;1097;g2054e185355_0_671"/>
            <p:cNvGrpSpPr/>
            <p:nvPr/>
          </p:nvGrpSpPr>
          <p:grpSpPr>
            <a:xfrm>
              <a:off x="62985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098" name="Google Shape;1098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099" name="Google Shape;1099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101" name="Google Shape;1101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a2, a6</a:t>
                  </a:r>
                  <a:endParaRPr/>
                </a:p>
              </p:txBody>
            </p:sp>
            <p:sp>
              <p:nvSpPr>
                <p:cNvPr id="1102" name="Google Shape;1102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105" name="Google Shape;1105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106" name="Google Shape;1106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07" name="Google Shape;1107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108" name="Google Shape;1108;g2054e185355_0_671"/>
            <p:cNvSpPr/>
            <p:nvPr/>
          </p:nvSpPr>
          <p:spPr>
            <a:xfrm>
              <a:off x="6938475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109" name="Google Shape;1109;g2054e185355_0_671"/>
          <p:cNvGrpSpPr/>
          <p:nvPr/>
        </p:nvGrpSpPr>
        <p:grpSpPr>
          <a:xfrm>
            <a:off x="9218476" y="1221088"/>
            <a:ext cx="1879611" cy="3066774"/>
            <a:chOff x="9218476" y="1221088"/>
            <a:chExt cx="1879611" cy="3066774"/>
          </a:xfrm>
        </p:grpSpPr>
        <p:grpSp>
          <p:nvGrpSpPr>
            <p:cNvPr id="1110" name="Google Shape;1110;g2054e185355_0_671"/>
            <p:cNvGrpSpPr/>
            <p:nvPr/>
          </p:nvGrpSpPr>
          <p:grpSpPr>
            <a:xfrm>
              <a:off x="921847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111" name="Google Shape;1111;g2054e185355_0_671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112" name="Google Shape;1112;g2054e185355_0_671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" name="Google Shape;1113;g2054e185355_0_671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3</a:t>
                  </a:r>
                  <a:endParaRPr/>
                </a:p>
              </p:txBody>
            </p:sp>
            <p:sp>
              <p:nvSpPr>
                <p:cNvPr id="1114" name="Google Shape;1114;g2054e185355_0_671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a3, a7</a:t>
                  </a:r>
                  <a:endParaRPr/>
                </a:p>
              </p:txBody>
            </p:sp>
            <p:sp>
              <p:nvSpPr>
                <p:cNvPr id="1115" name="Google Shape;1115;g2054e185355_0_671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6" name="Google Shape;1116;g2054e185355_0_671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7" name="Google Shape;1117;g2054e185355_0_671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118" name="Google Shape;1118;g2054e185355_0_671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119" name="Google Shape;1119;g2054e185355_0_671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0" name="Google Shape;1120;g2054e185355_0_671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121" name="Google Shape;1121;g2054e185355_0_671"/>
            <p:cNvSpPr/>
            <p:nvPr/>
          </p:nvSpPr>
          <p:spPr>
            <a:xfrm>
              <a:off x="985843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122" name="Google Shape;1122;g2054e185355_0_67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Multiply a with b_vec</a:t>
            </a:r>
            <a:endParaRPr/>
          </a:p>
        </p:txBody>
      </p:sp>
      <p:sp>
        <p:nvSpPr>
          <p:cNvPr id="1123" name="Google Shape;1123;g2054e185355_0_67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4" name="Google Shape;1124;g2054e185355_0_671"/>
          <p:cNvSpPr txBox="1"/>
          <p:nvPr/>
        </p:nvSpPr>
        <p:spPr>
          <a:xfrm>
            <a:off x="615400" y="880625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instruction: </a:t>
            </a:r>
            <a:r>
              <a:rPr b="1" lang="en-US"/>
              <a:t>vfbmacc </a:t>
            </a:r>
            <a:r>
              <a:rPr lang="en-US">
                <a:solidFill>
                  <a:schemeClr val="dk1"/>
                </a:solidFill>
              </a:rPr>
              <a:t>(include step 3)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5" name="Google Shape;1125;g2054e185355_0_671"/>
          <p:cNvSpPr txBox="1"/>
          <p:nvPr/>
        </p:nvSpPr>
        <p:spPr>
          <a:xfrm>
            <a:off x="4536525" y="5210575"/>
            <a:ext cx="44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bl</a:t>
            </a:r>
            <a:r>
              <a:rPr lang="en-US"/>
              <a:t> elements in each lane → </a:t>
            </a:r>
            <a:r>
              <a:rPr i="1" lang="en-US"/>
              <a:t>vl = bl * nr_lanes</a:t>
            </a:r>
            <a:endParaRPr i="1"/>
          </a:p>
        </p:txBody>
      </p:sp>
      <p:sp>
        <p:nvSpPr>
          <p:cNvPr id="1126" name="Google Shape;1126;g2054e185355_0_671"/>
          <p:cNvSpPr/>
          <p:nvPr/>
        </p:nvSpPr>
        <p:spPr>
          <a:xfrm>
            <a:off x="179300" y="5116325"/>
            <a:ext cx="960900" cy="1248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b_vec</a:t>
            </a:r>
            <a:endParaRPr/>
          </a:p>
        </p:txBody>
      </p:sp>
      <p:sp>
        <p:nvSpPr>
          <p:cNvPr id="1127" name="Google Shape;1127;g2054e185355_0_671"/>
          <p:cNvSpPr txBox="1"/>
          <p:nvPr/>
        </p:nvSpPr>
        <p:spPr>
          <a:xfrm>
            <a:off x="116600" y="4716125"/>
            <a:ext cx="10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cxnSp>
        <p:nvCxnSpPr>
          <p:cNvPr id="1128" name="Google Shape;1128;g2054e185355_0_671"/>
          <p:cNvCxnSpPr>
            <a:stCxn id="1126" idx="3"/>
            <a:endCxn id="1082" idx="2"/>
          </p:cNvCxnSpPr>
          <p:nvPr/>
        </p:nvCxnSpPr>
        <p:spPr>
          <a:xfrm flipH="1" rot="10800000">
            <a:off x="1140200" y="4195325"/>
            <a:ext cx="893400" cy="15450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9" name="Google Shape;1129;g2054e185355_0_671"/>
          <p:cNvCxnSpPr>
            <a:stCxn id="1082" idx="2"/>
            <a:endCxn id="1095" idx="2"/>
          </p:cNvCxnSpPr>
          <p:nvPr/>
        </p:nvCxnSpPr>
        <p:spPr>
          <a:xfrm flipH="1" rot="-5400000">
            <a:off x="3271500" y="2957375"/>
            <a:ext cx="600" cy="24762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0" name="Google Shape;1130;g2054e185355_0_671"/>
          <p:cNvCxnSpPr>
            <a:stCxn id="1095" idx="2"/>
            <a:endCxn id="1108" idx="2"/>
          </p:cNvCxnSpPr>
          <p:nvPr/>
        </p:nvCxnSpPr>
        <p:spPr>
          <a:xfrm flipH="1" rot="-5400000">
            <a:off x="5873788" y="2831225"/>
            <a:ext cx="600" cy="27285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1" name="Google Shape;1131;g2054e185355_0_671"/>
          <p:cNvCxnSpPr>
            <a:stCxn id="1108" idx="2"/>
            <a:endCxn id="1121" idx="2"/>
          </p:cNvCxnSpPr>
          <p:nvPr/>
        </p:nvCxnSpPr>
        <p:spPr>
          <a:xfrm flipH="1" rot="-5400000">
            <a:off x="8697975" y="2735525"/>
            <a:ext cx="600" cy="2919900"/>
          </a:xfrm>
          <a:prstGeom prst="curvedConnector3">
            <a:avLst>
              <a:gd fmla="val 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132" name="Google Shape;1132;g2054e185355_0_671"/>
          <p:cNvGrpSpPr/>
          <p:nvPr/>
        </p:nvGrpSpPr>
        <p:grpSpPr>
          <a:xfrm>
            <a:off x="2464115" y="2293706"/>
            <a:ext cx="8322575" cy="1513500"/>
            <a:chOff x="2464115" y="2293706"/>
            <a:chExt cx="8322575" cy="1513500"/>
          </a:xfrm>
        </p:grpSpPr>
        <p:cxnSp>
          <p:nvCxnSpPr>
            <p:cNvPr id="1133" name="Google Shape;1133;g2054e185355_0_671"/>
            <p:cNvCxnSpPr>
              <a:stCxn id="1080" idx="3"/>
              <a:endCxn id="1076" idx="3"/>
            </p:cNvCxnSpPr>
            <p:nvPr/>
          </p:nvCxnSpPr>
          <p:spPr>
            <a:xfrm rot="10800000">
              <a:off x="2464115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4" name="Google Shape;1134;g2054e185355_0_671"/>
            <p:cNvCxnSpPr>
              <a:stCxn id="1093" idx="3"/>
              <a:endCxn id="1089" idx="3"/>
            </p:cNvCxnSpPr>
            <p:nvPr/>
          </p:nvCxnSpPr>
          <p:spPr>
            <a:xfrm rot="10800000">
              <a:off x="4940240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5" name="Google Shape;1135;g2054e185355_0_671"/>
            <p:cNvCxnSpPr>
              <a:stCxn id="1106" idx="3"/>
              <a:endCxn id="1102" idx="3"/>
            </p:cNvCxnSpPr>
            <p:nvPr/>
          </p:nvCxnSpPr>
          <p:spPr>
            <a:xfrm rot="10800000">
              <a:off x="7668740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6" name="Google Shape;1136;g2054e185355_0_671"/>
            <p:cNvCxnSpPr>
              <a:stCxn id="1119" idx="3"/>
              <a:endCxn id="1115" idx="3"/>
            </p:cNvCxnSpPr>
            <p:nvPr/>
          </p:nvCxnSpPr>
          <p:spPr>
            <a:xfrm rot="10800000">
              <a:off x="10588690" y="2293706"/>
              <a:ext cx="198000" cy="15135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137" name="Google Shape;1137;g2054e185355_0_671"/>
          <p:cNvGrpSpPr/>
          <p:nvPr/>
        </p:nvGrpSpPr>
        <p:grpSpPr>
          <a:xfrm>
            <a:off x="1206000" y="3616600"/>
            <a:ext cx="9779988" cy="369300"/>
            <a:chOff x="1206000" y="3616600"/>
            <a:chExt cx="9779988" cy="369300"/>
          </a:xfrm>
        </p:grpSpPr>
        <p:sp>
          <p:nvSpPr>
            <p:cNvPr id="1138" name="Google Shape;1138;g2054e185355_0_671"/>
            <p:cNvSpPr txBox="1"/>
            <p:nvPr/>
          </p:nvSpPr>
          <p:spPr>
            <a:xfrm>
              <a:off x="1206000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a0 * [b_vec] + ac</a:t>
              </a:r>
              <a:endParaRPr sz="1200"/>
            </a:p>
          </p:txBody>
        </p:sp>
        <p:sp>
          <p:nvSpPr>
            <p:cNvPr id="1139" name="Google Shape;1139;g2054e185355_0_671"/>
            <p:cNvSpPr txBox="1"/>
            <p:nvPr/>
          </p:nvSpPr>
          <p:spPr>
            <a:xfrm>
              <a:off x="3682125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a1 * [b_vec] + ac</a:t>
              </a:r>
              <a:endParaRPr sz="1200"/>
            </a:p>
          </p:txBody>
        </p:sp>
        <p:sp>
          <p:nvSpPr>
            <p:cNvPr id="1140" name="Google Shape;1140;g2054e185355_0_671"/>
            <p:cNvSpPr txBox="1"/>
            <p:nvPr/>
          </p:nvSpPr>
          <p:spPr>
            <a:xfrm>
              <a:off x="6410613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a2 * [b_vec] + ac</a:t>
              </a:r>
              <a:endParaRPr sz="1200"/>
            </a:p>
          </p:txBody>
        </p:sp>
        <p:sp>
          <p:nvSpPr>
            <p:cNvPr id="1141" name="Google Shape;1141;g2054e185355_0_671"/>
            <p:cNvSpPr txBox="1"/>
            <p:nvPr/>
          </p:nvSpPr>
          <p:spPr>
            <a:xfrm>
              <a:off x="9330588" y="36166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a3 * [b_vec] + ac</a:t>
              </a:r>
              <a:endParaRPr sz="1200"/>
            </a:p>
          </p:txBody>
        </p:sp>
      </p:grpSp>
      <p:grpSp>
        <p:nvGrpSpPr>
          <p:cNvPr id="1142" name="Google Shape;1142;g2054e185355_0_671"/>
          <p:cNvGrpSpPr/>
          <p:nvPr/>
        </p:nvGrpSpPr>
        <p:grpSpPr>
          <a:xfrm>
            <a:off x="1205988" y="2107088"/>
            <a:ext cx="9780000" cy="369313"/>
            <a:chOff x="1205988" y="2107088"/>
            <a:chExt cx="9780000" cy="369313"/>
          </a:xfrm>
        </p:grpSpPr>
        <p:sp>
          <p:nvSpPr>
            <p:cNvPr id="1143" name="Google Shape;1143;g2054e185355_0_671"/>
            <p:cNvSpPr txBox="1"/>
            <p:nvPr/>
          </p:nvSpPr>
          <p:spPr>
            <a:xfrm>
              <a:off x="1205988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0</a:t>
              </a:r>
              <a:endParaRPr sz="1200"/>
            </a:p>
          </p:txBody>
        </p:sp>
        <p:sp>
          <p:nvSpPr>
            <p:cNvPr id="1144" name="Google Shape;1144;g2054e185355_0_671"/>
            <p:cNvSpPr txBox="1"/>
            <p:nvPr/>
          </p:nvSpPr>
          <p:spPr>
            <a:xfrm>
              <a:off x="3682113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1</a:t>
              </a:r>
              <a:endParaRPr sz="1200"/>
            </a:p>
          </p:txBody>
        </p:sp>
        <p:sp>
          <p:nvSpPr>
            <p:cNvPr id="1145" name="Google Shape;1145;g2054e185355_0_671"/>
            <p:cNvSpPr txBox="1"/>
            <p:nvPr/>
          </p:nvSpPr>
          <p:spPr>
            <a:xfrm>
              <a:off x="6410625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2</a:t>
              </a:r>
              <a:endParaRPr sz="1200"/>
            </a:p>
          </p:txBody>
        </p:sp>
        <p:sp>
          <p:nvSpPr>
            <p:cNvPr id="1146" name="Google Shape;1146;g2054e185355_0_671"/>
            <p:cNvSpPr txBox="1"/>
            <p:nvPr/>
          </p:nvSpPr>
          <p:spPr>
            <a:xfrm>
              <a:off x="9330588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3</a:t>
              </a:r>
              <a:endParaRPr sz="1200"/>
            </a:p>
          </p:txBody>
        </p:sp>
      </p:grpSp>
      <p:grpSp>
        <p:nvGrpSpPr>
          <p:cNvPr id="1147" name="Google Shape;1147;g2054e185355_0_671"/>
          <p:cNvGrpSpPr/>
          <p:nvPr/>
        </p:nvGrpSpPr>
        <p:grpSpPr>
          <a:xfrm>
            <a:off x="866713" y="2293700"/>
            <a:ext cx="10458575" cy="1692200"/>
            <a:chOff x="871600" y="2243375"/>
            <a:chExt cx="10458575" cy="1692200"/>
          </a:xfrm>
        </p:grpSpPr>
        <p:sp>
          <p:nvSpPr>
            <p:cNvPr id="1148" name="Google Shape;1148;g2054e185355_0_671"/>
            <p:cNvSpPr txBox="1"/>
            <p:nvPr/>
          </p:nvSpPr>
          <p:spPr>
            <a:xfrm>
              <a:off x="871600" y="3561388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a4 * [b_vec] + ac</a:t>
              </a:r>
              <a:endParaRPr sz="1200"/>
            </a:p>
          </p:txBody>
        </p:sp>
        <p:sp>
          <p:nvSpPr>
            <p:cNvPr id="1149" name="Google Shape;1149;g2054e185355_0_671"/>
            <p:cNvSpPr txBox="1"/>
            <p:nvPr/>
          </p:nvSpPr>
          <p:spPr>
            <a:xfrm>
              <a:off x="3347725" y="3566275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a5 * [b_vec]</a:t>
              </a:r>
              <a:r>
                <a:rPr lang="en-US" sz="1200"/>
                <a:t> + ac</a:t>
              </a:r>
              <a:endParaRPr sz="1200"/>
            </a:p>
          </p:txBody>
        </p:sp>
        <p:sp>
          <p:nvSpPr>
            <p:cNvPr id="1150" name="Google Shape;1150;g2054e185355_0_671"/>
            <p:cNvSpPr txBox="1"/>
            <p:nvPr/>
          </p:nvSpPr>
          <p:spPr>
            <a:xfrm>
              <a:off x="6076225" y="3566275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a6 * [b_vec] + ac</a:t>
              </a:r>
              <a:endParaRPr sz="1200"/>
            </a:p>
          </p:txBody>
        </p:sp>
        <p:sp>
          <p:nvSpPr>
            <p:cNvPr id="1151" name="Google Shape;1151;g2054e185355_0_671"/>
            <p:cNvSpPr txBox="1"/>
            <p:nvPr/>
          </p:nvSpPr>
          <p:spPr>
            <a:xfrm>
              <a:off x="8996175" y="3561400"/>
              <a:ext cx="2334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a7 * [b_vec] + ac</a:t>
              </a:r>
              <a:endParaRPr sz="1200"/>
            </a:p>
          </p:txBody>
        </p:sp>
        <p:sp>
          <p:nvSpPr>
            <p:cNvPr id="1152" name="Google Shape;1152;g2054e185355_0_671"/>
            <p:cNvSpPr txBox="1"/>
            <p:nvPr/>
          </p:nvSpPr>
          <p:spPr>
            <a:xfrm>
              <a:off x="1210913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4</a:t>
              </a:r>
              <a:endParaRPr sz="1200"/>
            </a:p>
          </p:txBody>
        </p:sp>
        <p:sp>
          <p:nvSpPr>
            <p:cNvPr id="1153" name="Google Shape;1153;g2054e185355_0_671"/>
            <p:cNvSpPr txBox="1"/>
            <p:nvPr/>
          </p:nvSpPr>
          <p:spPr>
            <a:xfrm>
              <a:off x="36870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5</a:t>
              </a:r>
              <a:endParaRPr sz="1200"/>
            </a:p>
          </p:txBody>
        </p:sp>
        <p:sp>
          <p:nvSpPr>
            <p:cNvPr id="1154" name="Google Shape;1154;g2054e185355_0_671"/>
            <p:cNvSpPr txBox="1"/>
            <p:nvPr/>
          </p:nvSpPr>
          <p:spPr>
            <a:xfrm>
              <a:off x="64155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6</a:t>
              </a:r>
              <a:endParaRPr sz="1200"/>
            </a:p>
          </p:txBody>
        </p:sp>
        <p:sp>
          <p:nvSpPr>
            <p:cNvPr id="1155" name="Google Shape;1155;g2054e185355_0_671"/>
            <p:cNvSpPr txBox="1"/>
            <p:nvPr/>
          </p:nvSpPr>
          <p:spPr>
            <a:xfrm>
              <a:off x="9335488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7</a:t>
              </a:r>
              <a:endParaRPr sz="1200"/>
            </a:p>
          </p:txBody>
        </p:sp>
      </p:grpSp>
      <p:grpSp>
        <p:nvGrpSpPr>
          <p:cNvPr id="1156" name="Google Shape;1156;g2054e185355_0_671"/>
          <p:cNvGrpSpPr/>
          <p:nvPr/>
        </p:nvGrpSpPr>
        <p:grpSpPr>
          <a:xfrm>
            <a:off x="2464115" y="2476406"/>
            <a:ext cx="8322575" cy="1330800"/>
            <a:chOff x="2464115" y="2476406"/>
            <a:chExt cx="8322575" cy="1330800"/>
          </a:xfrm>
        </p:grpSpPr>
        <p:cxnSp>
          <p:nvCxnSpPr>
            <p:cNvPr id="1157" name="Google Shape;1157;g2054e185355_0_671"/>
            <p:cNvCxnSpPr>
              <a:stCxn id="1080" idx="3"/>
              <a:endCxn id="1077" idx="3"/>
            </p:cNvCxnSpPr>
            <p:nvPr/>
          </p:nvCxnSpPr>
          <p:spPr>
            <a:xfrm rot="10800000">
              <a:off x="2464115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8" name="Google Shape;1158;g2054e185355_0_671"/>
            <p:cNvCxnSpPr>
              <a:stCxn id="1093" idx="3"/>
              <a:endCxn id="1090" idx="3"/>
            </p:cNvCxnSpPr>
            <p:nvPr/>
          </p:nvCxnSpPr>
          <p:spPr>
            <a:xfrm rot="10800000">
              <a:off x="4940240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59" name="Google Shape;1159;g2054e185355_0_671"/>
            <p:cNvCxnSpPr>
              <a:stCxn id="1106" idx="3"/>
              <a:endCxn id="1103" idx="3"/>
            </p:cNvCxnSpPr>
            <p:nvPr/>
          </p:nvCxnSpPr>
          <p:spPr>
            <a:xfrm rot="10800000">
              <a:off x="7668740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60" name="Google Shape;1160;g2054e185355_0_671"/>
            <p:cNvCxnSpPr>
              <a:stCxn id="1119" idx="3"/>
              <a:endCxn id="1116" idx="3"/>
            </p:cNvCxnSpPr>
            <p:nvPr/>
          </p:nvCxnSpPr>
          <p:spPr>
            <a:xfrm rot="10800000">
              <a:off x="10588690" y="2476406"/>
              <a:ext cx="198000" cy="1330800"/>
            </a:xfrm>
            <a:prstGeom prst="curvedConnector3">
              <a:avLst>
                <a:gd fmla="val -120265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161" name="Google Shape;1161;g2054e185355_0_67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g20703228309_0_900"/>
          <p:cNvGrpSpPr/>
          <p:nvPr/>
        </p:nvGrpSpPr>
        <p:grpSpPr>
          <a:xfrm>
            <a:off x="1093901" y="1221088"/>
            <a:ext cx="1879611" cy="3066774"/>
            <a:chOff x="1093901" y="1221088"/>
            <a:chExt cx="1879611" cy="3066774"/>
          </a:xfrm>
        </p:grpSpPr>
        <p:grpSp>
          <p:nvGrpSpPr>
            <p:cNvPr id="1168" name="Google Shape;1168;g20703228309_0_900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169" name="Google Shape;1169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170" name="Google Shape;1170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172" name="Google Shape;1172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a0, a4</a:t>
                  </a:r>
                  <a:endParaRPr/>
                </a:p>
              </p:txBody>
            </p:sp>
            <p:sp>
              <p:nvSpPr>
                <p:cNvPr id="1173" name="Google Shape;1173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176" name="Google Shape;1176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177" name="Google Shape;1177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78" name="Google Shape;1178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179" name="Google Shape;1179;g20703228309_0_900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180" name="Google Shape;1180;g20703228309_0_900"/>
          <p:cNvGrpSpPr/>
          <p:nvPr/>
        </p:nvGrpSpPr>
        <p:grpSpPr>
          <a:xfrm>
            <a:off x="3570026" y="1221088"/>
            <a:ext cx="1879611" cy="3066774"/>
            <a:chOff x="3570026" y="1221088"/>
            <a:chExt cx="1879611" cy="3066774"/>
          </a:xfrm>
        </p:grpSpPr>
        <p:grpSp>
          <p:nvGrpSpPr>
            <p:cNvPr id="1181" name="Google Shape;1181;g20703228309_0_900"/>
            <p:cNvGrpSpPr/>
            <p:nvPr/>
          </p:nvGrpSpPr>
          <p:grpSpPr>
            <a:xfrm>
              <a:off x="35700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182" name="Google Shape;1182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183" name="Google Shape;1183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185" name="Google Shape;1185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a1, a5</a:t>
                  </a:r>
                  <a:endParaRPr/>
                </a:p>
              </p:txBody>
            </p:sp>
            <p:sp>
              <p:nvSpPr>
                <p:cNvPr id="1186" name="Google Shape;1186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189" name="Google Shape;1189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190" name="Google Shape;1190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91" name="Google Shape;1191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192" name="Google Shape;1192;g20703228309_0_900"/>
            <p:cNvSpPr/>
            <p:nvPr/>
          </p:nvSpPr>
          <p:spPr>
            <a:xfrm>
              <a:off x="420998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193" name="Google Shape;1193;g20703228309_0_900"/>
          <p:cNvGrpSpPr/>
          <p:nvPr/>
        </p:nvGrpSpPr>
        <p:grpSpPr>
          <a:xfrm>
            <a:off x="6298526" y="1221088"/>
            <a:ext cx="1879611" cy="3066774"/>
            <a:chOff x="6298526" y="1221088"/>
            <a:chExt cx="1879611" cy="3066774"/>
          </a:xfrm>
        </p:grpSpPr>
        <p:grpSp>
          <p:nvGrpSpPr>
            <p:cNvPr id="1194" name="Google Shape;1194;g20703228309_0_900"/>
            <p:cNvGrpSpPr/>
            <p:nvPr/>
          </p:nvGrpSpPr>
          <p:grpSpPr>
            <a:xfrm>
              <a:off x="629852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195" name="Google Shape;1195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196" name="Google Shape;1196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198" name="Google Shape;1198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a2, a6</a:t>
                  </a:r>
                  <a:endParaRPr/>
                </a:p>
              </p:txBody>
            </p:sp>
            <p:sp>
              <p:nvSpPr>
                <p:cNvPr id="1199" name="Google Shape;1199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202" name="Google Shape;1202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203" name="Google Shape;1203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04" name="Google Shape;1204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205" name="Google Shape;1205;g20703228309_0_900"/>
            <p:cNvSpPr/>
            <p:nvPr/>
          </p:nvSpPr>
          <p:spPr>
            <a:xfrm>
              <a:off x="6938475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1206" name="Google Shape;1206;g20703228309_0_900"/>
          <p:cNvGrpSpPr/>
          <p:nvPr/>
        </p:nvGrpSpPr>
        <p:grpSpPr>
          <a:xfrm>
            <a:off x="9218476" y="1221088"/>
            <a:ext cx="1879611" cy="3066774"/>
            <a:chOff x="9218476" y="1221088"/>
            <a:chExt cx="1879611" cy="3066774"/>
          </a:xfrm>
        </p:grpSpPr>
        <p:grpSp>
          <p:nvGrpSpPr>
            <p:cNvPr id="1207" name="Google Shape;1207;g20703228309_0_900"/>
            <p:cNvGrpSpPr/>
            <p:nvPr/>
          </p:nvGrpSpPr>
          <p:grpSpPr>
            <a:xfrm>
              <a:off x="9218476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208" name="Google Shape;1208;g20703228309_0_9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209" name="Google Shape;1209;g20703228309_0_9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g20703228309_0_9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3</a:t>
                  </a:r>
                  <a:endParaRPr/>
                </a:p>
              </p:txBody>
            </p:sp>
            <p:sp>
              <p:nvSpPr>
                <p:cNvPr id="1211" name="Google Shape;1211;g20703228309_0_9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a3, a7</a:t>
                  </a:r>
                  <a:endParaRPr/>
                </a:p>
              </p:txBody>
            </p:sp>
            <p:sp>
              <p:nvSpPr>
                <p:cNvPr id="1212" name="Google Shape;1212;g20703228309_0_9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g20703228309_0_9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g20703228309_0_9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215" name="Google Shape;1215;g20703228309_0_9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216" name="Google Shape;1216;g20703228309_0_9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17" name="Google Shape;1217;g20703228309_0_9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218" name="Google Shape;1218;g20703228309_0_900"/>
            <p:cNvSpPr/>
            <p:nvPr/>
          </p:nvSpPr>
          <p:spPr>
            <a:xfrm>
              <a:off x="9858438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219" name="Google Shape;1219;g20703228309_0_90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220" name="Google Shape;1220;g20703228309_0_900"/>
          <p:cNvGrpSpPr/>
          <p:nvPr/>
        </p:nvGrpSpPr>
        <p:grpSpPr>
          <a:xfrm>
            <a:off x="1205988" y="2107088"/>
            <a:ext cx="9780000" cy="369313"/>
            <a:chOff x="1205988" y="2107088"/>
            <a:chExt cx="9780000" cy="369313"/>
          </a:xfrm>
        </p:grpSpPr>
        <p:sp>
          <p:nvSpPr>
            <p:cNvPr id="1221" name="Google Shape;1221;g20703228309_0_900"/>
            <p:cNvSpPr txBox="1"/>
            <p:nvPr/>
          </p:nvSpPr>
          <p:spPr>
            <a:xfrm>
              <a:off x="1205988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0</a:t>
              </a:r>
              <a:endParaRPr sz="1200"/>
            </a:p>
          </p:txBody>
        </p:sp>
        <p:sp>
          <p:nvSpPr>
            <p:cNvPr id="1222" name="Google Shape;1222;g20703228309_0_900"/>
            <p:cNvSpPr txBox="1"/>
            <p:nvPr/>
          </p:nvSpPr>
          <p:spPr>
            <a:xfrm>
              <a:off x="3682113" y="2107100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1</a:t>
              </a:r>
              <a:endParaRPr sz="1200"/>
            </a:p>
          </p:txBody>
        </p:sp>
        <p:sp>
          <p:nvSpPr>
            <p:cNvPr id="1223" name="Google Shape;1223;g20703228309_0_900"/>
            <p:cNvSpPr txBox="1"/>
            <p:nvPr/>
          </p:nvSpPr>
          <p:spPr>
            <a:xfrm>
              <a:off x="6410625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2</a:t>
              </a:r>
              <a:endParaRPr sz="1200"/>
            </a:p>
          </p:txBody>
        </p:sp>
        <p:sp>
          <p:nvSpPr>
            <p:cNvPr id="1224" name="Google Shape;1224;g20703228309_0_900"/>
            <p:cNvSpPr txBox="1"/>
            <p:nvPr/>
          </p:nvSpPr>
          <p:spPr>
            <a:xfrm>
              <a:off x="9330588" y="2107088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3</a:t>
              </a:r>
              <a:endParaRPr sz="1200"/>
            </a:p>
          </p:txBody>
        </p:sp>
      </p:grpSp>
      <p:grpSp>
        <p:nvGrpSpPr>
          <p:cNvPr id="1225" name="Google Shape;1225;g20703228309_0_900"/>
          <p:cNvGrpSpPr/>
          <p:nvPr/>
        </p:nvGrpSpPr>
        <p:grpSpPr>
          <a:xfrm>
            <a:off x="1206025" y="2293700"/>
            <a:ext cx="9779975" cy="369300"/>
            <a:chOff x="1210913" y="2243375"/>
            <a:chExt cx="9779975" cy="369300"/>
          </a:xfrm>
        </p:grpSpPr>
        <p:sp>
          <p:nvSpPr>
            <p:cNvPr id="1226" name="Google Shape;1226;g20703228309_0_900"/>
            <p:cNvSpPr txBox="1"/>
            <p:nvPr/>
          </p:nvSpPr>
          <p:spPr>
            <a:xfrm>
              <a:off x="1210913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4</a:t>
              </a:r>
              <a:endParaRPr sz="1200"/>
            </a:p>
          </p:txBody>
        </p:sp>
        <p:sp>
          <p:nvSpPr>
            <p:cNvPr id="1227" name="Google Shape;1227;g20703228309_0_900"/>
            <p:cNvSpPr txBox="1"/>
            <p:nvPr/>
          </p:nvSpPr>
          <p:spPr>
            <a:xfrm>
              <a:off x="36870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5</a:t>
              </a:r>
              <a:endParaRPr sz="1200"/>
            </a:p>
          </p:txBody>
        </p:sp>
        <p:sp>
          <p:nvSpPr>
            <p:cNvPr id="1228" name="Google Shape;1228;g20703228309_0_900"/>
            <p:cNvSpPr txBox="1"/>
            <p:nvPr/>
          </p:nvSpPr>
          <p:spPr>
            <a:xfrm>
              <a:off x="6415525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6</a:t>
              </a:r>
              <a:endParaRPr sz="1200"/>
            </a:p>
          </p:txBody>
        </p:sp>
        <p:sp>
          <p:nvSpPr>
            <p:cNvPr id="1229" name="Google Shape;1229;g20703228309_0_900"/>
            <p:cNvSpPr txBox="1"/>
            <p:nvPr/>
          </p:nvSpPr>
          <p:spPr>
            <a:xfrm>
              <a:off x="9335488" y="2243375"/>
              <a:ext cx="1655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result 7</a:t>
              </a:r>
              <a:endParaRPr sz="1200"/>
            </a:p>
          </p:txBody>
        </p:sp>
      </p:grpSp>
      <p:sp>
        <p:nvSpPr>
          <p:cNvPr id="1230" name="Google Shape;1230;g20703228309_0_90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 Store results in memory</a:t>
            </a:r>
            <a:endParaRPr/>
          </a:p>
        </p:txBody>
      </p:sp>
      <p:sp>
        <p:nvSpPr>
          <p:cNvPr id="1231" name="Google Shape;1231;g20703228309_0_900"/>
          <p:cNvSpPr txBox="1"/>
          <p:nvPr/>
        </p:nvSpPr>
        <p:spPr>
          <a:xfrm>
            <a:off x="649275" y="694400"/>
            <a:ext cx="441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instruction: </a:t>
            </a:r>
            <a:r>
              <a:rPr b="1" lang="en-US"/>
              <a:t>vssebc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20703228309_0_900"/>
          <p:cNvSpPr txBox="1"/>
          <p:nvPr/>
        </p:nvSpPr>
        <p:spPr>
          <a:xfrm>
            <a:off x="8097950" y="4995825"/>
            <a:ext cx="308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 of new instructions: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LLVM Compiler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Spike ISA simulator</a:t>
            </a:r>
            <a:endParaRPr/>
          </a:p>
        </p:txBody>
      </p:sp>
      <p:sp>
        <p:nvSpPr>
          <p:cNvPr id="1233" name="Google Shape;1233;g20703228309_0_900"/>
          <p:cNvSpPr txBox="1"/>
          <p:nvPr/>
        </p:nvSpPr>
        <p:spPr>
          <a:xfrm>
            <a:off x="217100" y="5500850"/>
            <a:ext cx="389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efficient if storing the transposed matrix</a:t>
            </a:r>
            <a:endParaRPr/>
          </a:p>
        </p:txBody>
      </p:sp>
      <p:sp>
        <p:nvSpPr>
          <p:cNvPr id="1234" name="Google Shape;1234;g20703228309_0_900"/>
          <p:cNvSpPr/>
          <p:nvPr/>
        </p:nvSpPr>
        <p:spPr>
          <a:xfrm>
            <a:off x="4873763" y="4743350"/>
            <a:ext cx="2461800" cy="7575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VSTU</a:t>
            </a:r>
            <a:endParaRPr/>
          </a:p>
        </p:txBody>
      </p:sp>
      <p:sp>
        <p:nvSpPr>
          <p:cNvPr id="1235" name="Google Shape;1235;g20703228309_0_900"/>
          <p:cNvSpPr/>
          <p:nvPr/>
        </p:nvSpPr>
        <p:spPr>
          <a:xfrm>
            <a:off x="4873788" y="5901050"/>
            <a:ext cx="2461800" cy="757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Memory</a:t>
            </a:r>
            <a:endParaRPr/>
          </a:p>
        </p:txBody>
      </p:sp>
      <p:cxnSp>
        <p:nvCxnSpPr>
          <p:cNvPr id="1236" name="Google Shape;1236;g20703228309_0_900"/>
          <p:cNvCxnSpPr>
            <a:stCxn id="1234" idx="2"/>
            <a:endCxn id="1235" idx="0"/>
          </p:cNvCxnSpPr>
          <p:nvPr/>
        </p:nvCxnSpPr>
        <p:spPr>
          <a:xfrm>
            <a:off x="6104663" y="5500850"/>
            <a:ext cx="0" cy="40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7" name="Google Shape;1237;g20703228309_0_900"/>
          <p:cNvSpPr/>
          <p:nvPr/>
        </p:nvSpPr>
        <p:spPr>
          <a:xfrm>
            <a:off x="1524025" y="2191325"/>
            <a:ext cx="91800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8" name="Google Shape;1238;g20703228309_0_900"/>
          <p:cNvCxnSpPr>
            <a:stCxn id="1237" idx="2"/>
            <a:endCxn id="1234" idx="0"/>
          </p:cNvCxnSpPr>
          <p:nvPr/>
        </p:nvCxnSpPr>
        <p:spPr>
          <a:xfrm flipH="1">
            <a:off x="6104725" y="2591525"/>
            <a:ext cx="9300" cy="2151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9" name="Google Shape;1239;g20703228309_0_90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504761c68_0_177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is Everywhere</a:t>
            </a:r>
            <a:endParaRPr/>
          </a:p>
        </p:txBody>
      </p:sp>
      <p:sp>
        <p:nvSpPr>
          <p:cNvPr id="162" name="Google Shape;162;g20504761c68_0_17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g20504761c68_0_177"/>
          <p:cNvSpPr txBox="1"/>
          <p:nvPr/>
        </p:nvSpPr>
        <p:spPr>
          <a:xfrm>
            <a:off x="731850" y="760150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From Natural Language Processing</a:t>
            </a:r>
            <a:endParaRPr/>
          </a:p>
        </p:txBody>
      </p:sp>
      <p:sp>
        <p:nvSpPr>
          <p:cNvPr id="164" name="Google Shape;164;g20504761c68_0_177"/>
          <p:cNvSpPr txBox="1"/>
          <p:nvPr/>
        </p:nvSpPr>
        <p:spPr>
          <a:xfrm>
            <a:off x="731850" y="4178325"/>
            <a:ext cx="53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To Image Processing</a:t>
            </a:r>
            <a:endParaRPr/>
          </a:p>
        </p:txBody>
      </p:sp>
      <p:pic>
        <p:nvPicPr>
          <p:cNvPr id="165" name="Google Shape;165;g20504761c68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1138" y="1561813"/>
            <a:ext cx="3303725" cy="222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0504761c68_0_177"/>
          <p:cNvSpPr txBox="1"/>
          <p:nvPr/>
        </p:nvSpPr>
        <p:spPr>
          <a:xfrm>
            <a:off x="2114850" y="6422850"/>
            <a:ext cx="89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PaperWithCode, 2. by Jim Clyde Monge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3. Vision Transformer</a:t>
            </a:r>
            <a:endParaRPr sz="800"/>
          </a:p>
        </p:txBody>
      </p:sp>
      <p:grpSp>
        <p:nvGrpSpPr>
          <p:cNvPr id="167" name="Google Shape;167;g20504761c68_0_177"/>
          <p:cNvGrpSpPr/>
          <p:nvPr/>
        </p:nvGrpSpPr>
        <p:grpSpPr>
          <a:xfrm>
            <a:off x="1417138" y="1125525"/>
            <a:ext cx="3901116" cy="2933762"/>
            <a:chOff x="1417138" y="1125525"/>
            <a:chExt cx="3901116" cy="2933762"/>
          </a:xfrm>
        </p:grpSpPr>
        <p:grpSp>
          <p:nvGrpSpPr>
            <p:cNvPr id="168" name="Google Shape;168;g20504761c68_0_177"/>
            <p:cNvGrpSpPr/>
            <p:nvPr/>
          </p:nvGrpSpPr>
          <p:grpSpPr>
            <a:xfrm>
              <a:off x="1417138" y="1285189"/>
              <a:ext cx="3901116" cy="2774099"/>
              <a:chOff x="639775" y="1225726"/>
              <a:chExt cx="3901116" cy="2774099"/>
            </a:xfrm>
          </p:grpSpPr>
          <p:pic>
            <p:nvPicPr>
              <p:cNvPr id="169" name="Google Shape;169;g20504761c68_0_17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39775" y="1225726"/>
                <a:ext cx="2902328" cy="2713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g20504761c68_0_17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542100" y="1360550"/>
                <a:ext cx="998791" cy="26392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1" name="Google Shape;171;g20504761c68_0_177"/>
            <p:cNvSpPr/>
            <p:nvPr/>
          </p:nvSpPr>
          <p:spPr>
            <a:xfrm>
              <a:off x="4633766" y="1798825"/>
              <a:ext cx="608400" cy="459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20504761c68_0_177"/>
            <p:cNvSpPr/>
            <p:nvPr/>
          </p:nvSpPr>
          <p:spPr>
            <a:xfrm>
              <a:off x="4633766" y="2767000"/>
              <a:ext cx="608400" cy="1163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E5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20504761c68_0_177"/>
            <p:cNvSpPr txBox="1"/>
            <p:nvPr/>
          </p:nvSpPr>
          <p:spPr>
            <a:xfrm>
              <a:off x="2043750" y="1125525"/>
              <a:ext cx="2393400" cy="7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rgbClr val="E69138"/>
                  </a:solidFill>
                  <a:highlight>
                    <a:srgbClr val="FFFFFF"/>
                  </a:highlight>
                </a:rPr>
                <a:t>SST-2 Binary classification</a:t>
              </a:r>
              <a:endParaRPr>
                <a:solidFill>
                  <a:srgbClr val="E69138"/>
                </a:solidFill>
                <a:highlight>
                  <a:srgbClr val="FFFFFF"/>
                </a:highlight>
              </a:endParaRPr>
            </a:p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69138"/>
                </a:solidFill>
              </a:endParaRPr>
            </a:p>
          </p:txBody>
        </p:sp>
      </p:grpSp>
      <p:grpSp>
        <p:nvGrpSpPr>
          <p:cNvPr id="174" name="Google Shape;174;g20504761c68_0_177"/>
          <p:cNvGrpSpPr/>
          <p:nvPr/>
        </p:nvGrpSpPr>
        <p:grpSpPr>
          <a:xfrm>
            <a:off x="3037300" y="4118950"/>
            <a:ext cx="5132484" cy="2303905"/>
            <a:chOff x="3037300" y="4118950"/>
            <a:chExt cx="5132484" cy="2303905"/>
          </a:xfrm>
        </p:grpSpPr>
        <p:grpSp>
          <p:nvGrpSpPr>
            <p:cNvPr id="175" name="Google Shape;175;g20504761c68_0_177"/>
            <p:cNvGrpSpPr/>
            <p:nvPr/>
          </p:nvGrpSpPr>
          <p:grpSpPr>
            <a:xfrm>
              <a:off x="4022204" y="4118950"/>
              <a:ext cx="4147580" cy="2303905"/>
              <a:chOff x="974725" y="1540449"/>
              <a:chExt cx="3672700" cy="2114838"/>
            </a:xfrm>
          </p:grpSpPr>
          <p:pic>
            <p:nvPicPr>
              <p:cNvPr id="176" name="Google Shape;176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65182" l="4271" r="50088" t="7705"/>
              <a:stretch/>
            </p:blipFill>
            <p:spPr>
              <a:xfrm>
                <a:off x="974725" y="1540450"/>
                <a:ext cx="1053075" cy="1087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3261" l="3327" r="51031" t="70711"/>
              <a:stretch/>
            </p:blipFill>
            <p:spPr>
              <a:xfrm>
                <a:off x="3594350" y="1540449"/>
                <a:ext cx="1053075" cy="1044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2719" l="54052" r="2949" t="71251"/>
              <a:stretch/>
            </p:blipFill>
            <p:spPr>
              <a:xfrm>
                <a:off x="3624812" y="2606574"/>
                <a:ext cx="992150" cy="10443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34821" l="53300" r="3698" t="40019"/>
              <a:stretch/>
            </p:blipFill>
            <p:spPr>
              <a:xfrm>
                <a:off x="2315000" y="2645760"/>
                <a:ext cx="992150" cy="1009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35037" l="4828" r="52171" t="39802"/>
              <a:stretch/>
            </p:blipFill>
            <p:spPr>
              <a:xfrm>
                <a:off x="2315000" y="1579613"/>
                <a:ext cx="992150" cy="1009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g20504761c68_0_177"/>
              <p:cNvPicPr preferRelativeResize="0"/>
              <p:nvPr/>
            </p:nvPicPr>
            <p:blipFill rotWithShape="1">
              <a:blip r:embed="rId6">
                <a:alphaModFix/>
              </a:blip>
              <a:srcRect b="66054" l="52430" r="1930" t="8785"/>
              <a:stretch/>
            </p:blipFill>
            <p:spPr>
              <a:xfrm>
                <a:off x="974725" y="2645738"/>
                <a:ext cx="1053075" cy="10095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2" name="Google Shape;182;g20504761c68_0_177"/>
            <p:cNvSpPr txBox="1"/>
            <p:nvPr/>
          </p:nvSpPr>
          <p:spPr>
            <a:xfrm>
              <a:off x="3133750" y="4647425"/>
              <a:ext cx="79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Input</a:t>
              </a:r>
              <a:endParaRPr/>
            </a:p>
          </p:txBody>
        </p:sp>
        <p:sp>
          <p:nvSpPr>
            <p:cNvPr id="183" name="Google Shape;183;g20504761c68_0_177"/>
            <p:cNvSpPr txBox="1"/>
            <p:nvPr/>
          </p:nvSpPr>
          <p:spPr>
            <a:xfrm>
              <a:off x="3037300" y="5800675"/>
              <a:ext cx="984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Attention</a:t>
              </a:r>
              <a:endParaRPr/>
            </a:p>
          </p:txBody>
        </p:sp>
      </p:grpSp>
      <p:sp>
        <p:nvSpPr>
          <p:cNvPr id="184" name="Google Shape;184;g20504761c68_0_17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2054e185355_0_13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2: Transpose the Transformer</a:t>
            </a:r>
            <a:endParaRPr/>
          </a:p>
        </p:txBody>
      </p:sp>
      <p:sp>
        <p:nvSpPr>
          <p:cNvPr id="1246" name="Google Shape;1246;g2054e185355_0_13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7" name="Google Shape;1247;g2054e185355_0_137"/>
          <p:cNvSpPr txBox="1"/>
          <p:nvPr/>
        </p:nvSpPr>
        <p:spPr>
          <a:xfrm>
            <a:off x="3484200" y="47928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Q(i)^T</a:t>
            </a:r>
            <a:endParaRPr sz="1100"/>
          </a:p>
        </p:txBody>
      </p:sp>
      <p:sp>
        <p:nvSpPr>
          <p:cNvPr id="1248" name="Google Shape;1248;g2054e185355_0_137"/>
          <p:cNvSpPr/>
          <p:nvPr/>
        </p:nvSpPr>
        <p:spPr>
          <a:xfrm>
            <a:off x="4939849" y="5114725"/>
            <a:ext cx="8646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MatMul_t_at</a:t>
            </a:r>
            <a:endParaRPr b="1" sz="800"/>
          </a:p>
        </p:txBody>
      </p:sp>
      <p:cxnSp>
        <p:nvCxnSpPr>
          <p:cNvPr id="1249" name="Google Shape;1249;g2054e185355_0_137"/>
          <p:cNvCxnSpPr>
            <a:stCxn id="1247" idx="3"/>
            <a:endCxn id="1248" idx="1"/>
          </p:cNvCxnSpPr>
          <p:nvPr/>
        </p:nvCxnSpPr>
        <p:spPr>
          <a:xfrm>
            <a:off x="4244700" y="4969875"/>
            <a:ext cx="695100" cy="4005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0" name="Google Shape;1250;g2054e185355_0_137"/>
          <p:cNvCxnSpPr>
            <a:stCxn id="1251" idx="3"/>
            <a:endCxn id="1248" idx="1"/>
          </p:cNvCxnSpPr>
          <p:nvPr/>
        </p:nvCxnSpPr>
        <p:spPr>
          <a:xfrm flipH="1" rot="10800000">
            <a:off x="4244700" y="5370338"/>
            <a:ext cx="695100" cy="614100"/>
          </a:xfrm>
          <a:prstGeom prst="curvedConnector3">
            <a:avLst>
              <a:gd fmla="val 50004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52" name="Google Shape;1252;g2054e185355_0_137"/>
          <p:cNvSpPr txBox="1"/>
          <p:nvPr/>
        </p:nvSpPr>
        <p:spPr>
          <a:xfrm>
            <a:off x="3484200" y="36543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V(i)^T</a:t>
            </a:r>
            <a:endParaRPr sz="1100"/>
          </a:p>
        </p:txBody>
      </p:sp>
      <p:sp>
        <p:nvSpPr>
          <p:cNvPr id="1253" name="Google Shape;1253;g2054e185355_0_137"/>
          <p:cNvSpPr/>
          <p:nvPr/>
        </p:nvSpPr>
        <p:spPr>
          <a:xfrm>
            <a:off x="7303412" y="474610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MatMul_t</a:t>
            </a:r>
            <a:endParaRPr b="1" sz="800"/>
          </a:p>
        </p:txBody>
      </p:sp>
      <p:sp>
        <p:nvSpPr>
          <p:cNvPr id="1254" name="Google Shape;1254;g2054e185355_0_137"/>
          <p:cNvSpPr/>
          <p:nvPr/>
        </p:nvSpPr>
        <p:spPr>
          <a:xfrm>
            <a:off x="6051050" y="5179525"/>
            <a:ext cx="588600" cy="3816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Softmax</a:t>
            </a:r>
            <a:endParaRPr b="1" sz="800"/>
          </a:p>
        </p:txBody>
      </p:sp>
      <p:cxnSp>
        <p:nvCxnSpPr>
          <p:cNvPr id="1255" name="Google Shape;1255;g2054e185355_0_137"/>
          <p:cNvCxnSpPr>
            <a:stCxn id="1248" idx="3"/>
            <a:endCxn id="1254" idx="1"/>
          </p:cNvCxnSpPr>
          <p:nvPr/>
        </p:nvCxnSpPr>
        <p:spPr>
          <a:xfrm>
            <a:off x="5804449" y="5370325"/>
            <a:ext cx="2466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6" name="Google Shape;1256;g2054e185355_0_137"/>
          <p:cNvCxnSpPr>
            <a:stCxn id="1252" idx="3"/>
            <a:endCxn id="1253" idx="1"/>
          </p:cNvCxnSpPr>
          <p:nvPr/>
        </p:nvCxnSpPr>
        <p:spPr>
          <a:xfrm>
            <a:off x="4244700" y="3831375"/>
            <a:ext cx="3058800" cy="11703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57" name="Google Shape;1257;g2054e185355_0_137"/>
          <p:cNvCxnSpPr>
            <a:stCxn id="1254" idx="3"/>
            <a:endCxn id="1253" idx="1"/>
          </p:cNvCxnSpPr>
          <p:nvPr/>
        </p:nvCxnSpPr>
        <p:spPr>
          <a:xfrm flipH="1" rot="10800000">
            <a:off x="6639650" y="5001625"/>
            <a:ext cx="663900" cy="3687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51" name="Google Shape;1251;g2054e185355_0_137"/>
          <p:cNvSpPr txBox="1"/>
          <p:nvPr/>
        </p:nvSpPr>
        <p:spPr>
          <a:xfrm>
            <a:off x="3484200" y="5807438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K(i)^T</a:t>
            </a:r>
            <a:endParaRPr sz="1100"/>
          </a:p>
        </p:txBody>
      </p:sp>
      <p:sp>
        <p:nvSpPr>
          <p:cNvPr id="1258" name="Google Shape;1258;g2054e185355_0_137"/>
          <p:cNvSpPr txBox="1"/>
          <p:nvPr/>
        </p:nvSpPr>
        <p:spPr>
          <a:xfrm>
            <a:off x="6572158" y="5360661"/>
            <a:ext cx="4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S^T</a:t>
            </a:r>
            <a:endParaRPr sz="1100"/>
          </a:p>
        </p:txBody>
      </p:sp>
      <p:cxnSp>
        <p:nvCxnSpPr>
          <p:cNvPr id="1259" name="Google Shape;1259;g2054e185355_0_137"/>
          <p:cNvCxnSpPr>
            <a:stCxn id="1253" idx="3"/>
          </p:cNvCxnSpPr>
          <p:nvPr/>
        </p:nvCxnSpPr>
        <p:spPr>
          <a:xfrm>
            <a:off x="8063912" y="5001700"/>
            <a:ext cx="319500" cy="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60" name="Google Shape;1260;g2054e185355_0_137"/>
          <p:cNvSpPr txBox="1"/>
          <p:nvPr/>
        </p:nvSpPr>
        <p:spPr>
          <a:xfrm>
            <a:off x="8383424" y="4824725"/>
            <a:ext cx="65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SA(i)</a:t>
            </a:r>
            <a:endParaRPr sz="1100"/>
          </a:p>
        </p:txBody>
      </p:sp>
      <p:sp>
        <p:nvSpPr>
          <p:cNvPr id="1261" name="Google Shape;1261;g2054e185355_0_137"/>
          <p:cNvSpPr txBox="1"/>
          <p:nvPr/>
        </p:nvSpPr>
        <p:spPr>
          <a:xfrm>
            <a:off x="703375" y="1451850"/>
            <a:ext cx="6528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Improved MatMul works better with transposed matrix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Softmax LayerNorm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columns → rows (</a:t>
            </a:r>
            <a:r>
              <a:rPr lang="en-US"/>
              <a:t>contiguous</a:t>
            </a:r>
            <a:r>
              <a:rPr lang="en-US"/>
              <a:t> address)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unit-stride memory ld/st (burst mode)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 negative effect on other kernels</a:t>
            </a:r>
            <a:endParaRPr/>
          </a:p>
        </p:txBody>
      </p:sp>
      <p:sp>
        <p:nvSpPr>
          <p:cNvPr id="1262" name="Google Shape;1262;g2054e185355_0_137"/>
          <p:cNvSpPr txBox="1"/>
          <p:nvPr/>
        </p:nvSpPr>
        <p:spPr>
          <a:xfrm>
            <a:off x="6312425" y="3724325"/>
            <a:ext cx="242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3" name="Google Shape;1263;g2054e185355_0_137"/>
          <p:cNvCxnSpPr/>
          <p:nvPr/>
        </p:nvCxnSpPr>
        <p:spPr>
          <a:xfrm rot="10800000">
            <a:off x="5627100" y="5545925"/>
            <a:ext cx="18000" cy="4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4" name="Google Shape;1264;g2054e185355_0_137"/>
          <p:cNvSpPr txBox="1"/>
          <p:nvPr/>
        </p:nvSpPr>
        <p:spPr>
          <a:xfrm>
            <a:off x="5410650" y="6132075"/>
            <a:ext cx="5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g2054e185355_0_137"/>
          <p:cNvSpPr/>
          <p:nvPr/>
        </p:nvSpPr>
        <p:spPr>
          <a:xfrm>
            <a:off x="5541600" y="5262325"/>
            <a:ext cx="189000" cy="21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g2054e185355_0_137"/>
          <p:cNvSpPr txBox="1"/>
          <p:nvPr/>
        </p:nvSpPr>
        <p:spPr>
          <a:xfrm>
            <a:off x="4878600" y="6073425"/>
            <a:ext cx="193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Matrix A is transposed (Q(i)^T)</a:t>
            </a:r>
            <a:endParaRPr sz="900"/>
          </a:p>
        </p:txBody>
      </p:sp>
      <p:sp>
        <p:nvSpPr>
          <p:cNvPr id="1267" name="Google Shape;1267;g2054e185355_0_137"/>
          <p:cNvSpPr txBox="1"/>
          <p:nvPr/>
        </p:nvSpPr>
        <p:spPr>
          <a:xfrm>
            <a:off x="1686325" y="3429000"/>
            <a:ext cx="19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Self-Attention</a:t>
            </a:r>
            <a:endParaRPr b="1"/>
          </a:p>
        </p:txBody>
      </p:sp>
      <p:sp>
        <p:nvSpPr>
          <p:cNvPr id="1268" name="Google Shape;1268;g2054e185355_0_137"/>
          <p:cNvSpPr txBox="1"/>
          <p:nvPr/>
        </p:nvSpPr>
        <p:spPr>
          <a:xfrm>
            <a:off x="6397400" y="4066913"/>
            <a:ext cx="2572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Linear Algebra: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SA = S x V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V^T x S^T = SA^T</a:t>
            </a:r>
            <a:endParaRPr sz="900"/>
          </a:p>
        </p:txBody>
      </p:sp>
      <p:sp>
        <p:nvSpPr>
          <p:cNvPr id="1269" name="Google Shape;1269;g2054e185355_0_13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5" name="Google Shape;1275;g20504761c68_0_100"/>
          <p:cNvGrpSpPr/>
          <p:nvPr/>
        </p:nvGrpSpPr>
        <p:grpSpPr>
          <a:xfrm>
            <a:off x="9105476" y="1895613"/>
            <a:ext cx="1879611" cy="3066774"/>
            <a:chOff x="1093901" y="1221088"/>
            <a:chExt cx="1879611" cy="3066774"/>
          </a:xfrm>
        </p:grpSpPr>
        <p:grpSp>
          <p:nvGrpSpPr>
            <p:cNvPr id="1276" name="Google Shape;1276;g20504761c68_0_100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277" name="Google Shape;1277;g20504761c68_0_100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278" name="Google Shape;1278;g20504761c68_0_100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g20504761c68_0_100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0</a:t>
                  </a:r>
                  <a:endParaRPr/>
                </a:p>
              </p:txBody>
            </p:sp>
            <p:sp>
              <p:nvSpPr>
                <p:cNvPr id="1280" name="Google Shape;1280;g20504761c68_0_100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g20504761c68_0_100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g20504761c68_0_100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g20504761c68_0_100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284" name="Google Shape;1284;g20504761c68_0_100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285" name="Google Shape;1285;g20504761c68_0_100"/>
                <p:cNvSpPr/>
                <p:nvPr/>
              </p:nvSpPr>
              <p:spPr>
                <a:xfrm>
                  <a:off x="2144483" y="5558769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286" name="Google Shape;1286;g20504761c68_0_100"/>
              <p:cNvSpPr txBox="1"/>
              <p:nvPr/>
            </p:nvSpPr>
            <p:spPr>
              <a:xfrm>
                <a:off x="1727970" y="47613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287" name="Google Shape;1287;g20504761c68_0_100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288" name="Google Shape;1288;g20504761c68_0_10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Broadcast Buffer</a:t>
            </a:r>
            <a:endParaRPr/>
          </a:p>
        </p:txBody>
      </p:sp>
      <p:sp>
        <p:nvSpPr>
          <p:cNvPr id="1289" name="Google Shape;1289;g20504761c68_0_10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0" name="Google Shape;1290;g20504761c68_0_100"/>
          <p:cNvSpPr/>
          <p:nvPr/>
        </p:nvSpPr>
        <p:spPr>
          <a:xfrm>
            <a:off x="4850900" y="2300188"/>
            <a:ext cx="2125200" cy="27306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20504761c68_0_100"/>
          <p:cNvSpPr/>
          <p:nvPr/>
        </p:nvSpPr>
        <p:spPr>
          <a:xfrm>
            <a:off x="5263988" y="2777500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0</a:t>
            </a:r>
            <a:endParaRPr/>
          </a:p>
        </p:txBody>
      </p:sp>
      <p:sp>
        <p:nvSpPr>
          <p:cNvPr id="1292" name="Google Shape;1292;g20504761c68_0_100"/>
          <p:cNvSpPr/>
          <p:nvPr/>
        </p:nvSpPr>
        <p:spPr>
          <a:xfrm>
            <a:off x="5263988" y="3957825"/>
            <a:ext cx="1299000" cy="6513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FIFO 1</a:t>
            </a:r>
            <a:endParaRPr/>
          </a:p>
        </p:txBody>
      </p:sp>
      <p:sp>
        <p:nvSpPr>
          <p:cNvPr id="1293" name="Google Shape;1293;g20504761c68_0_100"/>
          <p:cNvSpPr txBox="1"/>
          <p:nvPr/>
        </p:nvSpPr>
        <p:spPr>
          <a:xfrm>
            <a:off x="5189900" y="1827213"/>
            <a:ext cx="1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bc_buffer</a:t>
            </a:r>
            <a:endParaRPr/>
          </a:p>
        </p:txBody>
      </p:sp>
      <p:sp>
        <p:nvSpPr>
          <p:cNvPr id="1294" name="Google Shape;1294;g20504761c68_0_100"/>
          <p:cNvSpPr/>
          <p:nvPr/>
        </p:nvSpPr>
        <p:spPr>
          <a:xfrm>
            <a:off x="2047023" y="2534203"/>
            <a:ext cx="1343100" cy="2262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g20504761c68_0_100"/>
          <p:cNvGrpSpPr/>
          <p:nvPr/>
        </p:nvGrpSpPr>
        <p:grpSpPr>
          <a:xfrm>
            <a:off x="5913476" y="2123729"/>
            <a:ext cx="3192000" cy="1465712"/>
            <a:chOff x="5913476" y="2123729"/>
            <a:chExt cx="3192000" cy="1465712"/>
          </a:xfrm>
        </p:grpSpPr>
        <p:cxnSp>
          <p:nvCxnSpPr>
            <p:cNvPr id="1296" name="Google Shape;1296;g20504761c68_0_100"/>
            <p:cNvCxnSpPr>
              <a:stCxn id="1278" idx="1"/>
              <a:endCxn id="1291" idx="0"/>
            </p:cNvCxnSpPr>
            <p:nvPr/>
          </p:nvCxnSpPr>
          <p:spPr>
            <a:xfrm rot="10800000">
              <a:off x="5913476" y="2777641"/>
              <a:ext cx="3192000" cy="811800"/>
            </a:xfrm>
            <a:prstGeom prst="curvedConnector4">
              <a:avLst>
                <a:gd fmla="val 39826" name="adj1"/>
                <a:gd fmla="val 129350" name="adj2"/>
              </a:avLst>
            </a:prstGeom>
            <a:noFill/>
            <a:ln cap="flat" cmpd="sng" w="9525">
              <a:solidFill>
                <a:srgbClr val="595959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297" name="Google Shape;1297;g20504761c68_0_100"/>
            <p:cNvSpPr txBox="1"/>
            <p:nvPr/>
          </p:nvSpPr>
          <p:spPr>
            <a:xfrm>
              <a:off x="7013322" y="2123729"/>
              <a:ext cx="1896096" cy="369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invalidate when finish</a:t>
              </a:r>
              <a:endParaRPr sz="1200"/>
            </a:p>
          </p:txBody>
        </p:sp>
      </p:grpSp>
      <p:sp>
        <p:nvSpPr>
          <p:cNvPr id="1298" name="Google Shape;1298;g20504761c68_0_100"/>
          <p:cNvSpPr txBox="1"/>
          <p:nvPr/>
        </p:nvSpPr>
        <p:spPr>
          <a:xfrm>
            <a:off x="5158850" y="4707250"/>
            <a:ext cx="15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* 32 * 32 bits</a:t>
            </a:r>
            <a:endParaRPr/>
          </a:p>
        </p:txBody>
      </p:sp>
      <p:grpSp>
        <p:nvGrpSpPr>
          <p:cNvPr id="1299" name="Google Shape;1299;g20504761c68_0_100"/>
          <p:cNvGrpSpPr/>
          <p:nvPr/>
        </p:nvGrpSpPr>
        <p:grpSpPr>
          <a:xfrm>
            <a:off x="3390123" y="3103150"/>
            <a:ext cx="5715364" cy="1180353"/>
            <a:chOff x="3390123" y="3103150"/>
            <a:chExt cx="5715364" cy="1180353"/>
          </a:xfrm>
        </p:grpSpPr>
        <p:sp>
          <p:nvSpPr>
            <p:cNvPr id="1300" name="Google Shape;1300;g20504761c68_0_100"/>
            <p:cNvSpPr txBox="1"/>
            <p:nvPr/>
          </p:nvSpPr>
          <p:spPr>
            <a:xfrm>
              <a:off x="7071925" y="3146188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read</a:t>
              </a:r>
              <a:endParaRPr/>
            </a:p>
          </p:txBody>
        </p:sp>
        <p:sp>
          <p:nvSpPr>
            <p:cNvPr id="1301" name="Google Shape;1301;g20504761c68_0_100"/>
            <p:cNvSpPr txBox="1"/>
            <p:nvPr/>
          </p:nvSpPr>
          <p:spPr>
            <a:xfrm>
              <a:off x="4075100" y="3557613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write</a:t>
              </a:r>
              <a:endParaRPr/>
            </a:p>
          </p:txBody>
        </p:sp>
        <p:cxnSp>
          <p:nvCxnSpPr>
            <p:cNvPr id="1302" name="Google Shape;1302;g20504761c68_0_100"/>
            <p:cNvCxnSpPr>
              <a:stCxn id="1291" idx="3"/>
              <a:endCxn id="1278" idx="1"/>
            </p:cNvCxnSpPr>
            <p:nvPr/>
          </p:nvCxnSpPr>
          <p:spPr>
            <a:xfrm>
              <a:off x="6562988" y="3103150"/>
              <a:ext cx="2542500" cy="4863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3" name="Google Shape;1303;g20504761c68_0_100"/>
            <p:cNvCxnSpPr>
              <a:stCxn id="1294" idx="3"/>
              <a:endCxn id="1292" idx="1"/>
            </p:cNvCxnSpPr>
            <p:nvPr/>
          </p:nvCxnSpPr>
          <p:spPr>
            <a:xfrm>
              <a:off x="3390123" y="3665503"/>
              <a:ext cx="1873800" cy="6180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04" name="Google Shape;1304;g20504761c68_0_100"/>
          <p:cNvGrpSpPr/>
          <p:nvPr/>
        </p:nvGrpSpPr>
        <p:grpSpPr>
          <a:xfrm>
            <a:off x="3390123" y="3028788"/>
            <a:ext cx="5715364" cy="1254688"/>
            <a:chOff x="3390123" y="3028788"/>
            <a:chExt cx="5715364" cy="1254688"/>
          </a:xfrm>
        </p:grpSpPr>
        <p:sp>
          <p:nvSpPr>
            <p:cNvPr id="1305" name="Google Shape;1305;g20504761c68_0_100"/>
            <p:cNvSpPr txBox="1"/>
            <p:nvPr/>
          </p:nvSpPr>
          <p:spPr>
            <a:xfrm>
              <a:off x="3813775" y="3028788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write</a:t>
              </a:r>
              <a:endParaRPr/>
            </a:p>
          </p:txBody>
        </p:sp>
        <p:cxnSp>
          <p:nvCxnSpPr>
            <p:cNvPr id="1306" name="Google Shape;1306;g20504761c68_0_100"/>
            <p:cNvCxnSpPr>
              <a:stCxn id="1292" idx="3"/>
              <a:endCxn id="1278" idx="1"/>
            </p:cNvCxnSpPr>
            <p:nvPr/>
          </p:nvCxnSpPr>
          <p:spPr>
            <a:xfrm flipH="1" rot="10800000">
              <a:off x="6562988" y="3589575"/>
              <a:ext cx="2542500" cy="693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07" name="Google Shape;1307;g20504761c68_0_100"/>
            <p:cNvSpPr txBox="1"/>
            <p:nvPr/>
          </p:nvSpPr>
          <p:spPr>
            <a:xfrm>
              <a:off x="7080950" y="3777463"/>
              <a:ext cx="7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read</a:t>
              </a:r>
              <a:endParaRPr/>
            </a:p>
          </p:txBody>
        </p:sp>
        <p:cxnSp>
          <p:nvCxnSpPr>
            <p:cNvPr id="1308" name="Google Shape;1308;g20504761c68_0_100"/>
            <p:cNvCxnSpPr>
              <a:stCxn id="1294" idx="3"/>
              <a:endCxn id="1291" idx="1"/>
            </p:cNvCxnSpPr>
            <p:nvPr/>
          </p:nvCxnSpPr>
          <p:spPr>
            <a:xfrm flipH="1" rot="10800000">
              <a:off x="3390123" y="3103003"/>
              <a:ext cx="1873800" cy="562500"/>
            </a:xfrm>
            <a:prstGeom prst="curvedConnector3">
              <a:avLst>
                <a:gd fmla="val 50002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1309" name="Google Shape;1309;g20504761c68_0_100"/>
          <p:cNvSpPr/>
          <p:nvPr/>
        </p:nvSpPr>
        <p:spPr>
          <a:xfrm>
            <a:off x="2161775" y="2867650"/>
            <a:ext cx="1113600" cy="471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ADDRGEN</a:t>
            </a:r>
            <a:endParaRPr/>
          </a:p>
        </p:txBody>
      </p:sp>
      <p:sp>
        <p:nvSpPr>
          <p:cNvPr id="1310" name="Google Shape;1310;g20504761c68_0_100"/>
          <p:cNvSpPr/>
          <p:nvPr/>
        </p:nvSpPr>
        <p:spPr>
          <a:xfrm>
            <a:off x="2161775" y="3665500"/>
            <a:ext cx="1113600" cy="727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VLDU</a:t>
            </a:r>
            <a:endParaRPr/>
          </a:p>
        </p:txBody>
      </p:sp>
      <p:sp>
        <p:nvSpPr>
          <p:cNvPr id="1311" name="Google Shape;1311;g20504761c68_0_100"/>
          <p:cNvSpPr/>
          <p:nvPr/>
        </p:nvSpPr>
        <p:spPr>
          <a:xfrm>
            <a:off x="600800" y="2193850"/>
            <a:ext cx="963300" cy="29433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MEM</a:t>
            </a:r>
            <a:endParaRPr/>
          </a:p>
        </p:txBody>
      </p:sp>
      <p:cxnSp>
        <p:nvCxnSpPr>
          <p:cNvPr id="1312" name="Google Shape;1312;g20504761c68_0_100"/>
          <p:cNvCxnSpPr>
            <a:stCxn id="1311" idx="3"/>
            <a:endCxn id="1294" idx="1"/>
          </p:cNvCxnSpPr>
          <p:nvPr/>
        </p:nvCxnSpPr>
        <p:spPr>
          <a:xfrm>
            <a:off x="1564100" y="3665500"/>
            <a:ext cx="48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3" name="Google Shape;1313;g20504761c68_0_10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0504761c68_0_10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Hardware: </a:t>
            </a:r>
            <a:r>
              <a:rPr lang="en-US"/>
              <a:t>Broadcast Operand Queue</a:t>
            </a:r>
            <a:endParaRPr/>
          </a:p>
        </p:txBody>
      </p:sp>
      <p:sp>
        <p:nvSpPr>
          <p:cNvPr id="1320" name="Google Shape;1320;g20504761c68_0_10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321" name="Google Shape;1321;g20504761c68_0_107"/>
          <p:cNvGrpSpPr/>
          <p:nvPr/>
        </p:nvGrpSpPr>
        <p:grpSpPr>
          <a:xfrm>
            <a:off x="4154701" y="1232463"/>
            <a:ext cx="1879611" cy="3066774"/>
            <a:chOff x="1093901" y="1221088"/>
            <a:chExt cx="1879611" cy="3066774"/>
          </a:xfrm>
        </p:grpSpPr>
        <p:grpSp>
          <p:nvGrpSpPr>
            <p:cNvPr id="1322" name="Google Shape;1322;g20504761c68_0_107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23" name="Google Shape;1323;g20504761c68_0_107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24" name="Google Shape;1324;g20504761c68_0_107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g20504761c68_0_107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1</a:t>
                  </a:r>
                  <a:endParaRPr/>
                </a:p>
              </p:txBody>
            </p:sp>
            <p:sp>
              <p:nvSpPr>
                <p:cNvPr id="1326" name="Google Shape;1326;g20504761c68_0_107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g20504761c68_0_107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g20504761c68_0_107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g20504761c68_0_107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30" name="Google Shape;1330;g20504761c68_0_107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31" name="Google Shape;1331;g20504761c68_0_107"/>
                <p:cNvSpPr/>
                <p:nvPr/>
              </p:nvSpPr>
              <p:spPr>
                <a:xfrm>
                  <a:off x="2144483" y="5331837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32" name="Google Shape;1332;g20504761c68_0_107"/>
              <p:cNvSpPr txBox="1"/>
              <p:nvPr/>
            </p:nvSpPr>
            <p:spPr>
              <a:xfrm>
                <a:off x="1727957" y="45324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33" name="Google Shape;1333;g20504761c68_0_107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1334" name="Google Shape;1334;g20504761c68_0_107"/>
          <p:cNvSpPr txBox="1"/>
          <p:nvPr/>
        </p:nvSpPr>
        <p:spPr>
          <a:xfrm>
            <a:off x="2362650" y="4842525"/>
            <a:ext cx="137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broadcast data</a:t>
            </a:r>
            <a:endParaRPr/>
          </a:p>
        </p:txBody>
      </p:sp>
      <p:cxnSp>
        <p:nvCxnSpPr>
          <p:cNvPr id="1335" name="Google Shape;1335;g20504761c68_0_107"/>
          <p:cNvCxnSpPr>
            <a:stCxn id="1334" idx="3"/>
            <a:endCxn id="1333" idx="2"/>
          </p:cNvCxnSpPr>
          <p:nvPr/>
        </p:nvCxnSpPr>
        <p:spPr>
          <a:xfrm flipH="1" rot="10800000">
            <a:off x="3742350" y="4206525"/>
            <a:ext cx="1352100" cy="836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6" name="Google Shape;1336;g20504761c68_0_107"/>
          <p:cNvCxnSpPr>
            <a:stCxn id="1333" idx="0"/>
            <a:endCxn id="1331" idx="2"/>
          </p:cNvCxnSpPr>
          <p:nvPr/>
        </p:nvCxnSpPr>
        <p:spPr>
          <a:xfrm rot="10800000">
            <a:off x="5094500" y="3860050"/>
            <a:ext cx="0" cy="1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37" name="Google Shape;1337;g20504761c68_0_107"/>
          <p:cNvGrpSpPr/>
          <p:nvPr/>
        </p:nvGrpSpPr>
        <p:grpSpPr>
          <a:xfrm>
            <a:off x="7824026" y="1232463"/>
            <a:ext cx="1879611" cy="3066774"/>
            <a:chOff x="1093901" y="1221088"/>
            <a:chExt cx="1879611" cy="3066774"/>
          </a:xfrm>
        </p:grpSpPr>
        <p:grpSp>
          <p:nvGrpSpPr>
            <p:cNvPr id="1338" name="Google Shape;1338;g20504761c68_0_107"/>
            <p:cNvGrpSpPr/>
            <p:nvPr/>
          </p:nvGrpSpPr>
          <p:grpSpPr>
            <a:xfrm>
              <a:off x="1093901" y="1221088"/>
              <a:ext cx="1879611" cy="3066774"/>
              <a:chOff x="1087401" y="2738688"/>
              <a:chExt cx="1879611" cy="3066774"/>
            </a:xfrm>
          </p:grpSpPr>
          <p:grpSp>
            <p:nvGrpSpPr>
              <p:cNvPr id="1339" name="Google Shape;1339;g20504761c68_0_107"/>
              <p:cNvGrpSpPr/>
              <p:nvPr/>
            </p:nvGrpSpPr>
            <p:grpSpPr>
              <a:xfrm>
                <a:off x="1087401" y="2738688"/>
                <a:ext cx="1879611" cy="3066774"/>
                <a:chOff x="1726875" y="2779335"/>
                <a:chExt cx="2520600" cy="3623315"/>
              </a:xfrm>
            </p:grpSpPr>
            <p:sp>
              <p:nvSpPr>
                <p:cNvPr id="1340" name="Google Shape;1340;g20504761c68_0_107"/>
                <p:cNvSpPr/>
                <p:nvPr/>
              </p:nvSpPr>
              <p:spPr>
                <a:xfrm>
                  <a:off x="1726875" y="3158450"/>
                  <a:ext cx="2520600" cy="3244200"/>
                </a:xfrm>
                <a:prstGeom prst="rect">
                  <a:avLst/>
                </a:prstGeom>
                <a:solidFill>
                  <a:srgbClr val="78909C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g20504761c68_0_107"/>
                <p:cNvSpPr txBox="1"/>
                <p:nvPr/>
              </p:nvSpPr>
              <p:spPr>
                <a:xfrm>
                  <a:off x="2498029" y="2779335"/>
                  <a:ext cx="9783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lane 2</a:t>
                  </a:r>
                  <a:endParaRPr/>
                </a:p>
              </p:txBody>
            </p:sp>
            <p:sp>
              <p:nvSpPr>
                <p:cNvPr id="1342" name="Google Shape;1342;g20504761c68_0_107"/>
                <p:cNvSpPr/>
                <p:nvPr/>
              </p:nvSpPr>
              <p:spPr>
                <a:xfrm>
                  <a:off x="2409975" y="3722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g20504761c68_0_107"/>
                <p:cNvSpPr/>
                <p:nvPr/>
              </p:nvSpPr>
              <p:spPr>
                <a:xfrm>
                  <a:off x="2409975" y="3938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g20504761c68_0_107"/>
                <p:cNvSpPr/>
                <p:nvPr/>
              </p:nvSpPr>
              <p:spPr>
                <a:xfrm>
                  <a:off x="2409975" y="4154588"/>
                  <a:ext cx="1154400" cy="216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g20504761c68_0_107"/>
                <p:cNvSpPr/>
                <p:nvPr/>
              </p:nvSpPr>
              <p:spPr>
                <a:xfrm>
                  <a:off x="2409975" y="4370588"/>
                  <a:ext cx="1154400" cy="552000"/>
                </a:xfrm>
                <a:prstGeom prst="rect">
                  <a:avLst/>
                </a:prstGeom>
                <a:solidFill>
                  <a:srgbClr val="9FC5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…</a:t>
                  </a:r>
                  <a:endParaRPr/>
                </a:p>
              </p:txBody>
            </p:sp>
            <p:sp>
              <p:nvSpPr>
                <p:cNvPr id="1346" name="Google Shape;1346;g20504761c68_0_107"/>
                <p:cNvSpPr txBox="1"/>
                <p:nvPr/>
              </p:nvSpPr>
              <p:spPr>
                <a:xfrm>
                  <a:off x="2585925" y="3358972"/>
                  <a:ext cx="802500" cy="472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/>
                    <a:t>VRF</a:t>
                  </a:r>
                  <a:endParaRPr/>
                </a:p>
              </p:txBody>
            </p:sp>
            <p:sp>
              <p:nvSpPr>
                <p:cNvPr id="1347" name="Google Shape;1347;g20504761c68_0_107"/>
                <p:cNvSpPr/>
                <p:nvPr/>
              </p:nvSpPr>
              <p:spPr>
                <a:xfrm>
                  <a:off x="2144483" y="5331837"/>
                  <a:ext cx="1685400" cy="5520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48" name="Google Shape;1348;g20504761c68_0_107"/>
              <p:cNvSpPr txBox="1"/>
              <p:nvPr/>
            </p:nvSpPr>
            <p:spPr>
              <a:xfrm>
                <a:off x="1727957" y="4532492"/>
                <a:ext cx="598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FPU</a:t>
                </a:r>
                <a:endParaRPr/>
              </a:p>
            </p:txBody>
          </p:sp>
        </p:grpSp>
        <p:sp>
          <p:nvSpPr>
            <p:cNvPr id="1349" name="Google Shape;1349;g20504761c68_0_107"/>
            <p:cNvSpPr/>
            <p:nvPr/>
          </p:nvSpPr>
          <p:spPr>
            <a:xfrm>
              <a:off x="1733850" y="4044875"/>
              <a:ext cx="599700" cy="1503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cxnSp>
        <p:nvCxnSpPr>
          <p:cNvPr id="1350" name="Google Shape;1350;g20504761c68_0_107"/>
          <p:cNvCxnSpPr>
            <a:stCxn id="1333" idx="3"/>
            <a:endCxn id="1349" idx="2"/>
          </p:cNvCxnSpPr>
          <p:nvPr/>
        </p:nvCxnSpPr>
        <p:spPr>
          <a:xfrm>
            <a:off x="5394350" y="4131400"/>
            <a:ext cx="3369600" cy="75300"/>
          </a:xfrm>
          <a:prstGeom prst="curvedConnector4">
            <a:avLst>
              <a:gd fmla="val 45549" name="adj1"/>
              <a:gd fmla="val 416036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1" name="Google Shape;1351;g20504761c68_0_107"/>
          <p:cNvCxnSpPr/>
          <p:nvPr/>
        </p:nvCxnSpPr>
        <p:spPr>
          <a:xfrm rot="10800000">
            <a:off x="8763838" y="3860050"/>
            <a:ext cx="0" cy="19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52" name="Google Shape;1352;g20504761c68_0_107"/>
          <p:cNvGrpSpPr/>
          <p:nvPr/>
        </p:nvGrpSpPr>
        <p:grpSpPr>
          <a:xfrm>
            <a:off x="5394350" y="3111125"/>
            <a:ext cx="5876350" cy="1734675"/>
            <a:chOff x="5394350" y="3111125"/>
            <a:chExt cx="5876350" cy="1734675"/>
          </a:xfrm>
        </p:grpSpPr>
        <p:sp>
          <p:nvSpPr>
            <p:cNvPr id="1353" name="Google Shape;1353;g20504761c68_0_107"/>
            <p:cNvSpPr txBox="1"/>
            <p:nvPr/>
          </p:nvSpPr>
          <p:spPr>
            <a:xfrm>
              <a:off x="6482650" y="4445600"/>
              <a:ext cx="142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AA84F"/>
                  </a:solidFill>
                </a:rPr>
                <a:t>lane-lane delay</a:t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354" name="Google Shape;1354;g20504761c68_0_107"/>
            <p:cNvSpPr txBox="1"/>
            <p:nvPr/>
          </p:nvSpPr>
          <p:spPr>
            <a:xfrm>
              <a:off x="9843600" y="3361025"/>
              <a:ext cx="1427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6AA84F"/>
                  </a:solidFill>
                </a:rPr>
                <a:t>FPU</a:t>
              </a:r>
              <a:r>
                <a:rPr lang="en-US">
                  <a:solidFill>
                    <a:srgbClr val="6AA84F"/>
                  </a:solidFill>
                </a:rPr>
                <a:t> delay</a:t>
              </a:r>
              <a:endParaRPr>
                <a:solidFill>
                  <a:srgbClr val="6AA84F"/>
                </a:solidFill>
              </a:endParaRPr>
            </a:p>
          </p:txBody>
        </p:sp>
        <p:sp>
          <p:nvSpPr>
            <p:cNvPr id="1355" name="Google Shape;1355;g20504761c68_0_107"/>
            <p:cNvSpPr/>
            <p:nvPr/>
          </p:nvSpPr>
          <p:spPr>
            <a:xfrm>
              <a:off x="8043850" y="3111125"/>
              <a:ext cx="1427100" cy="9000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56" name="Google Shape;1356;g20504761c68_0_107"/>
            <p:cNvCxnSpPr>
              <a:stCxn id="1333" idx="3"/>
              <a:endCxn id="1349" idx="2"/>
            </p:cNvCxnSpPr>
            <p:nvPr/>
          </p:nvCxnSpPr>
          <p:spPr>
            <a:xfrm>
              <a:off x="5394350" y="4131400"/>
              <a:ext cx="3369600" cy="75300"/>
            </a:xfrm>
            <a:prstGeom prst="curvedConnector4">
              <a:avLst>
                <a:gd fmla="val 45549" name="adj1"/>
                <a:gd fmla="val 416036" name="adj2"/>
              </a:avLst>
            </a:prstGeom>
            <a:noFill/>
            <a:ln cap="flat" cmpd="sng" w="9525">
              <a:solidFill>
                <a:srgbClr val="00FF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357" name="Google Shape;1357;g20504761c68_0_107"/>
          <p:cNvGrpSpPr/>
          <p:nvPr/>
        </p:nvGrpSpPr>
        <p:grpSpPr>
          <a:xfrm>
            <a:off x="0" y="1913850"/>
            <a:ext cx="3697375" cy="1515150"/>
            <a:chOff x="0" y="1913850"/>
            <a:chExt cx="3697375" cy="1515150"/>
          </a:xfrm>
        </p:grpSpPr>
        <p:grpSp>
          <p:nvGrpSpPr>
            <p:cNvPr id="1358" name="Google Shape;1358;g20504761c68_0_107"/>
            <p:cNvGrpSpPr/>
            <p:nvPr/>
          </p:nvGrpSpPr>
          <p:grpSpPr>
            <a:xfrm>
              <a:off x="432000" y="1913850"/>
              <a:ext cx="3265375" cy="1321750"/>
              <a:chOff x="432000" y="1913850"/>
              <a:chExt cx="3265375" cy="1321750"/>
            </a:xfrm>
          </p:grpSpPr>
          <p:sp>
            <p:nvSpPr>
              <p:cNvPr id="1359" name="Google Shape;1359;g20504761c68_0_107"/>
              <p:cNvSpPr/>
              <p:nvPr/>
            </p:nvSpPr>
            <p:spPr>
              <a:xfrm>
                <a:off x="432000" y="2690700"/>
                <a:ext cx="599700" cy="150300"/>
              </a:xfrm>
              <a:prstGeom prst="rect">
                <a:avLst/>
              </a:prstGeom>
              <a:solidFill>
                <a:srgbClr val="FFD96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360" name="Google Shape;1360;g20504761c68_0_107"/>
              <p:cNvSpPr/>
              <p:nvPr/>
            </p:nvSpPr>
            <p:spPr>
              <a:xfrm>
                <a:off x="1699775" y="2314050"/>
                <a:ext cx="852300" cy="451800"/>
              </a:xfrm>
              <a:prstGeom prst="rect">
                <a:avLst/>
              </a:prstGeom>
              <a:solidFill>
                <a:srgbClr val="B4A7D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361" name="Google Shape;1361;g20504761c68_0_107"/>
              <p:cNvSpPr/>
              <p:nvPr/>
            </p:nvSpPr>
            <p:spPr>
              <a:xfrm>
                <a:off x="1699775" y="2765850"/>
                <a:ext cx="852300" cy="451800"/>
              </a:xfrm>
              <a:prstGeom prst="rect">
                <a:avLst/>
              </a:prstGeom>
              <a:solidFill>
                <a:srgbClr val="B4A7D6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/>
              </a:p>
            </p:txBody>
          </p:sp>
          <p:sp>
            <p:nvSpPr>
              <p:cNvPr id="1362" name="Google Shape;1362;g20504761c68_0_107"/>
              <p:cNvSpPr/>
              <p:nvPr/>
            </p:nvSpPr>
            <p:spPr>
              <a:xfrm>
                <a:off x="2651225" y="2335600"/>
                <a:ext cx="111900" cy="900000"/>
              </a:xfrm>
              <a:prstGeom prst="rightBrace">
                <a:avLst>
                  <a:gd fmla="val 50000" name="adj1"/>
                  <a:gd fmla="val 50000" name="adj2"/>
                </a:avLst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g20504761c68_0_107"/>
              <p:cNvSpPr txBox="1"/>
              <p:nvPr/>
            </p:nvSpPr>
            <p:spPr>
              <a:xfrm>
                <a:off x="2817175" y="2585500"/>
                <a:ext cx="88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Depth=2</a:t>
                </a:r>
                <a:endParaRPr/>
              </a:p>
            </p:txBody>
          </p:sp>
          <p:sp>
            <p:nvSpPr>
              <p:cNvPr id="1364" name="Google Shape;1364;g20504761c68_0_107"/>
              <p:cNvSpPr txBox="1"/>
              <p:nvPr/>
            </p:nvSpPr>
            <p:spPr>
              <a:xfrm>
                <a:off x="1729175" y="1913850"/>
                <a:ext cx="7935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FIFO</a:t>
                </a:r>
                <a:endParaRPr/>
              </a:p>
            </p:txBody>
          </p:sp>
          <p:sp>
            <p:nvSpPr>
              <p:cNvPr id="1365" name="Google Shape;1365;g20504761c68_0_107"/>
              <p:cNvSpPr/>
              <p:nvPr/>
            </p:nvSpPr>
            <p:spPr>
              <a:xfrm>
                <a:off x="1204488" y="2639550"/>
                <a:ext cx="322500" cy="252600"/>
              </a:xfrm>
              <a:prstGeom prst="mathEqual">
                <a:avLst>
                  <a:gd fmla="val 23520" name="adj1"/>
                  <a:gd fmla="val 11760" name="adj2"/>
                </a:avLst>
              </a:prstGeom>
              <a:solidFill>
                <a:schemeClr val="dk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6" name="Google Shape;1366;g20504761c68_0_107"/>
            <p:cNvSpPr txBox="1"/>
            <p:nvPr/>
          </p:nvSpPr>
          <p:spPr>
            <a:xfrm>
              <a:off x="0" y="3028800"/>
              <a:ext cx="183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bc_operand_queue</a:t>
              </a:r>
              <a:endParaRPr/>
            </a:p>
          </p:txBody>
        </p:sp>
      </p:grpSp>
      <p:sp>
        <p:nvSpPr>
          <p:cNvPr id="1367" name="Google Shape;1367;g20504761c68_0_10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chemeClr val="accent1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g20504761c68_0_1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00" y="3342188"/>
            <a:ext cx="5574776" cy="31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g20504761c68_0_128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825" y="3365250"/>
            <a:ext cx="5492702" cy="3087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5" name="Google Shape;1375;g20504761c68_0_128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650" y="359875"/>
            <a:ext cx="5492702" cy="33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g20504761c68_0_12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Improvement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</a:t>
            </a:r>
            <a:endParaRPr/>
          </a:p>
        </p:txBody>
      </p:sp>
      <p:sp>
        <p:nvSpPr>
          <p:cNvPr id="1377" name="Google Shape;1377;g20504761c68_0_12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8" name="Google Shape;1378;g20504761c68_0_128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0504761c68_0_135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Performance Improvement: Transformer (Parallel Heads)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20504761c68_0_135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86" name="Google Shape;1386;g20504761c68_0_1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063" y="1399061"/>
            <a:ext cx="6565824" cy="40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g20504761c68_0_135"/>
          <p:cNvSpPr txBox="1"/>
          <p:nvPr/>
        </p:nvSpPr>
        <p:spPr>
          <a:xfrm>
            <a:off x="330400" y="5458925"/>
            <a:ext cx="78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Estimated improvement for the transformer:             17%                      49%                       125%</a:t>
            </a:r>
            <a:endParaRPr/>
          </a:p>
        </p:txBody>
      </p:sp>
      <p:sp>
        <p:nvSpPr>
          <p:cNvPr id="1388" name="Google Shape;1388;g20504761c68_0_135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4" name="Google Shape;1394;g2055c2cc230_0_8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8200" y="3539925"/>
            <a:ext cx="4661463" cy="28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g2055c2cc230_0_8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Performance Improvement: Small MatMul</a:t>
            </a:r>
            <a:endParaRPr/>
          </a:p>
        </p:txBody>
      </p:sp>
      <p:sp>
        <p:nvSpPr>
          <p:cNvPr id="1396" name="Google Shape;1396;g2055c2cc230_0_8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7" name="Google Shape;1397;g2055c2cc230_0_8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9350" y="757825"/>
            <a:ext cx="4839249" cy="29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g2055c2cc230_0_8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625" y="3539925"/>
            <a:ext cx="4533315" cy="280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g2055c2cc230_0_81"/>
          <p:cNvSpPr txBox="1"/>
          <p:nvPr/>
        </p:nvSpPr>
        <p:spPr>
          <a:xfrm>
            <a:off x="4607750" y="2118875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2x</a:t>
            </a:r>
            <a:endParaRPr/>
          </a:p>
        </p:txBody>
      </p:sp>
      <p:sp>
        <p:nvSpPr>
          <p:cNvPr id="1400" name="Google Shape;1400;g2055c2cc230_0_81"/>
          <p:cNvSpPr txBox="1"/>
          <p:nvPr/>
        </p:nvSpPr>
        <p:spPr>
          <a:xfrm>
            <a:off x="7728275" y="4818975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2.5</a:t>
            </a:r>
            <a:r>
              <a:rPr lang="en-US"/>
              <a:t>x</a:t>
            </a:r>
            <a:endParaRPr/>
          </a:p>
        </p:txBody>
      </p:sp>
      <p:sp>
        <p:nvSpPr>
          <p:cNvPr id="1401" name="Google Shape;1401;g2055c2cc230_0_81"/>
          <p:cNvSpPr txBox="1"/>
          <p:nvPr/>
        </p:nvSpPr>
        <p:spPr>
          <a:xfrm>
            <a:off x="1961250" y="4875900"/>
            <a:ext cx="5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2.4x</a:t>
            </a:r>
            <a:endParaRPr/>
          </a:p>
        </p:txBody>
      </p:sp>
      <p:sp>
        <p:nvSpPr>
          <p:cNvPr id="1402" name="Google Shape;1402;g2055c2cc230_0_81"/>
          <p:cNvSpPr txBox="1"/>
          <p:nvPr/>
        </p:nvSpPr>
        <p:spPr>
          <a:xfrm>
            <a:off x="8463175" y="3109975"/>
            <a:ext cx="36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Currently d</a:t>
            </a:r>
            <a:r>
              <a:rPr lang="en-US" sz="1200"/>
              <a:t>oes</a:t>
            </a:r>
            <a:r>
              <a:rPr lang="en-US" sz="1200"/>
              <a:t> not support </a:t>
            </a:r>
            <a:r>
              <a:rPr lang="en-US" sz="1200"/>
              <a:t>arbitrary</a:t>
            </a:r>
            <a:r>
              <a:rPr lang="en-US" sz="1200"/>
              <a:t> dimensions</a:t>
            </a:r>
            <a:endParaRPr sz="1200"/>
          </a:p>
        </p:txBody>
      </p:sp>
      <p:sp>
        <p:nvSpPr>
          <p:cNvPr id="1403" name="Google Shape;1403;g2055c2cc230_0_8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20504761c68_0_12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Physical Design</a:t>
            </a:r>
            <a:endParaRPr/>
          </a:p>
        </p:txBody>
      </p:sp>
      <p:sp>
        <p:nvSpPr>
          <p:cNvPr id="1410" name="Google Shape;1410;g20504761c68_0_121"/>
          <p:cNvSpPr txBox="1"/>
          <p:nvPr>
            <p:ph idx="1" type="body"/>
          </p:nvPr>
        </p:nvSpPr>
        <p:spPr>
          <a:xfrm>
            <a:off x="731850" y="1111350"/>
            <a:ext cx="10728300" cy="138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Technology: GlobalFoundries 22FDX FD-SOI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Target Frequency: 1GHz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Synthesis: Design Compiler; P&amp;R: IC Compiler II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4-lane &amp; 8-lane</a:t>
            </a:r>
            <a:r>
              <a:rPr lang="en-US"/>
              <a:t> (disable mask manipulations)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16-lane not </a:t>
            </a:r>
            <a:r>
              <a:rPr lang="en-US"/>
              <a:t>feasible</a:t>
            </a:r>
            <a:endParaRPr/>
          </a:p>
        </p:txBody>
      </p:sp>
      <p:sp>
        <p:nvSpPr>
          <p:cNvPr id="1411" name="Google Shape;1411;g20504761c68_0_12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2" name="Google Shape;1412;g20504761c68_0_121"/>
          <p:cNvSpPr txBox="1"/>
          <p:nvPr>
            <p:ph idx="1" type="body"/>
          </p:nvPr>
        </p:nvSpPr>
        <p:spPr>
          <a:xfrm>
            <a:off x="731850" y="2494900"/>
            <a:ext cx="10728300" cy="61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Floorplan optimization</a:t>
            </a:r>
            <a:endParaRPr/>
          </a:p>
        </p:txBody>
      </p:sp>
      <p:grpSp>
        <p:nvGrpSpPr>
          <p:cNvPr id="1413" name="Google Shape;1413;g20504761c68_0_121"/>
          <p:cNvGrpSpPr/>
          <p:nvPr/>
        </p:nvGrpSpPr>
        <p:grpSpPr>
          <a:xfrm>
            <a:off x="1991175" y="2898500"/>
            <a:ext cx="3015350" cy="3770600"/>
            <a:chOff x="1991175" y="2898500"/>
            <a:chExt cx="3015350" cy="3770600"/>
          </a:xfrm>
        </p:grpSpPr>
        <p:sp>
          <p:nvSpPr>
            <p:cNvPr id="1414" name="Google Shape;1414;g20504761c68_0_121"/>
            <p:cNvSpPr/>
            <p:nvPr/>
          </p:nvSpPr>
          <p:spPr>
            <a:xfrm>
              <a:off x="2797100" y="2898500"/>
              <a:ext cx="1221300" cy="5682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BC_BUFFER</a:t>
              </a:r>
              <a:endParaRPr sz="1200"/>
            </a:p>
          </p:txBody>
        </p:sp>
        <p:sp>
          <p:nvSpPr>
            <p:cNvPr id="1415" name="Google Shape;1415;g20504761c68_0_121"/>
            <p:cNvSpPr/>
            <p:nvPr/>
          </p:nvSpPr>
          <p:spPr>
            <a:xfrm>
              <a:off x="1991175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L0</a:t>
              </a:r>
              <a:endParaRPr sz="1200"/>
            </a:p>
          </p:txBody>
        </p:sp>
        <p:sp>
          <p:nvSpPr>
            <p:cNvPr id="1416" name="Google Shape;1416;g20504761c68_0_121"/>
            <p:cNvSpPr/>
            <p:nvPr/>
          </p:nvSpPr>
          <p:spPr>
            <a:xfrm>
              <a:off x="4018200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L1</a:t>
              </a:r>
              <a:endParaRPr sz="1200"/>
            </a:p>
          </p:txBody>
        </p:sp>
        <p:sp>
          <p:nvSpPr>
            <p:cNvPr id="1417" name="Google Shape;1417;g20504761c68_0_121"/>
            <p:cNvSpPr/>
            <p:nvPr/>
          </p:nvSpPr>
          <p:spPr>
            <a:xfrm>
              <a:off x="1991175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L2</a:t>
              </a:r>
              <a:endParaRPr sz="1200"/>
            </a:p>
          </p:txBody>
        </p:sp>
        <p:sp>
          <p:nvSpPr>
            <p:cNvPr id="1418" name="Google Shape;1418;g20504761c68_0_121"/>
            <p:cNvSpPr/>
            <p:nvPr/>
          </p:nvSpPr>
          <p:spPr>
            <a:xfrm>
              <a:off x="4018200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L3</a:t>
              </a:r>
              <a:endParaRPr sz="1200"/>
            </a:p>
          </p:txBody>
        </p:sp>
        <p:cxnSp>
          <p:nvCxnSpPr>
            <p:cNvPr id="1419" name="Google Shape;1419;g20504761c68_0_121"/>
            <p:cNvCxnSpPr>
              <a:endCxn id="1415" idx="0"/>
            </p:cNvCxnSpPr>
            <p:nvPr/>
          </p:nvCxnSpPr>
          <p:spPr>
            <a:xfrm flipH="1">
              <a:off x="2394075" y="3466700"/>
              <a:ext cx="1035000" cy="1747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0" name="Google Shape;1420;g20504761c68_0_121"/>
            <p:cNvCxnSpPr>
              <a:stCxn id="1415" idx="3"/>
              <a:endCxn id="1416" idx="1"/>
            </p:cNvCxnSpPr>
            <p:nvPr/>
          </p:nvCxnSpPr>
          <p:spPr>
            <a:xfrm>
              <a:off x="2796975" y="549800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1" name="Google Shape;1421;g20504761c68_0_121"/>
            <p:cNvCxnSpPr>
              <a:stCxn id="1416" idx="0"/>
              <a:endCxn id="1417" idx="2"/>
            </p:cNvCxnSpPr>
            <p:nvPr/>
          </p:nvCxnSpPr>
          <p:spPr>
            <a:xfrm rot="10800000">
              <a:off x="2394000" y="4585700"/>
              <a:ext cx="2027100" cy="6282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2" name="Google Shape;1422;g20504761c68_0_121"/>
            <p:cNvCxnSpPr>
              <a:stCxn id="1417" idx="3"/>
              <a:endCxn id="1418" idx="1"/>
            </p:cNvCxnSpPr>
            <p:nvPr/>
          </p:nvCxnSpPr>
          <p:spPr>
            <a:xfrm>
              <a:off x="2796975" y="430170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23" name="Google Shape;1423;g20504761c68_0_121"/>
            <p:cNvCxnSpPr/>
            <p:nvPr/>
          </p:nvCxnSpPr>
          <p:spPr>
            <a:xfrm>
              <a:off x="2233200" y="6469000"/>
              <a:ext cx="641100" cy="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24" name="Google Shape;1424;g20504761c68_0_121"/>
            <p:cNvSpPr txBox="1"/>
            <p:nvPr/>
          </p:nvSpPr>
          <p:spPr>
            <a:xfrm>
              <a:off x="3115625" y="6268900"/>
              <a:ext cx="1890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Critical path</a:t>
              </a:r>
              <a:endParaRPr/>
            </a:p>
          </p:txBody>
        </p:sp>
      </p:grpSp>
      <p:grpSp>
        <p:nvGrpSpPr>
          <p:cNvPr id="1425" name="Google Shape;1425;g20504761c68_0_121"/>
          <p:cNvGrpSpPr/>
          <p:nvPr/>
        </p:nvGrpSpPr>
        <p:grpSpPr>
          <a:xfrm>
            <a:off x="5786950" y="2898500"/>
            <a:ext cx="4299750" cy="2883600"/>
            <a:chOff x="5786950" y="2898500"/>
            <a:chExt cx="4299750" cy="2883600"/>
          </a:xfrm>
        </p:grpSpPr>
        <p:sp>
          <p:nvSpPr>
            <p:cNvPr id="1426" name="Google Shape;1426;g20504761c68_0_121"/>
            <p:cNvSpPr/>
            <p:nvPr/>
          </p:nvSpPr>
          <p:spPr>
            <a:xfrm>
              <a:off x="7253875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L1</a:t>
              </a:r>
              <a:endParaRPr sz="1200"/>
            </a:p>
          </p:txBody>
        </p:sp>
        <p:sp>
          <p:nvSpPr>
            <p:cNvPr id="1427" name="Google Shape;1427;g20504761c68_0_121"/>
            <p:cNvSpPr/>
            <p:nvPr/>
          </p:nvSpPr>
          <p:spPr>
            <a:xfrm>
              <a:off x="9280900" y="52139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L2</a:t>
              </a:r>
              <a:endParaRPr sz="1200"/>
            </a:p>
          </p:txBody>
        </p:sp>
        <p:sp>
          <p:nvSpPr>
            <p:cNvPr id="1428" name="Google Shape;1428;g20504761c68_0_121"/>
            <p:cNvSpPr/>
            <p:nvPr/>
          </p:nvSpPr>
          <p:spPr>
            <a:xfrm>
              <a:off x="7253875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L0</a:t>
              </a:r>
              <a:endParaRPr sz="1200"/>
            </a:p>
          </p:txBody>
        </p:sp>
        <p:sp>
          <p:nvSpPr>
            <p:cNvPr id="1429" name="Google Shape;1429;g20504761c68_0_121"/>
            <p:cNvSpPr/>
            <p:nvPr/>
          </p:nvSpPr>
          <p:spPr>
            <a:xfrm>
              <a:off x="9280900" y="4017600"/>
              <a:ext cx="805800" cy="5682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L3</a:t>
              </a:r>
              <a:endParaRPr sz="1200"/>
            </a:p>
          </p:txBody>
        </p:sp>
        <p:sp>
          <p:nvSpPr>
            <p:cNvPr id="1430" name="Google Shape;1430;g20504761c68_0_121"/>
            <p:cNvSpPr/>
            <p:nvPr/>
          </p:nvSpPr>
          <p:spPr>
            <a:xfrm>
              <a:off x="5786950" y="4594975"/>
              <a:ext cx="1068900" cy="290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1" name="Google Shape;1431;g20504761c68_0_121"/>
            <p:cNvCxnSpPr>
              <a:endCxn id="1428" idx="0"/>
            </p:cNvCxnSpPr>
            <p:nvPr/>
          </p:nvCxnSpPr>
          <p:spPr>
            <a:xfrm flipH="1">
              <a:off x="7656775" y="3466800"/>
              <a:ext cx="1035000" cy="5508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2" name="Google Shape;1432;g20504761c68_0_121"/>
            <p:cNvCxnSpPr>
              <a:stCxn id="1428" idx="2"/>
              <a:endCxn id="1426" idx="0"/>
            </p:cNvCxnSpPr>
            <p:nvPr/>
          </p:nvCxnSpPr>
          <p:spPr>
            <a:xfrm>
              <a:off x="7656775" y="4585800"/>
              <a:ext cx="0" cy="628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3" name="Google Shape;1433;g20504761c68_0_121"/>
            <p:cNvCxnSpPr>
              <a:stCxn id="1426" idx="3"/>
              <a:endCxn id="1427" idx="1"/>
            </p:cNvCxnSpPr>
            <p:nvPr/>
          </p:nvCxnSpPr>
          <p:spPr>
            <a:xfrm>
              <a:off x="8059675" y="5498000"/>
              <a:ext cx="12213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34" name="Google Shape;1434;g20504761c68_0_121"/>
            <p:cNvCxnSpPr>
              <a:stCxn id="1427" idx="0"/>
              <a:endCxn id="1429" idx="2"/>
            </p:cNvCxnSpPr>
            <p:nvPr/>
          </p:nvCxnSpPr>
          <p:spPr>
            <a:xfrm rot="10800000">
              <a:off x="9683800" y="4585700"/>
              <a:ext cx="0" cy="6282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35" name="Google Shape;1435;g20504761c68_0_121"/>
            <p:cNvSpPr/>
            <p:nvPr/>
          </p:nvSpPr>
          <p:spPr>
            <a:xfrm>
              <a:off x="8059675" y="2898500"/>
              <a:ext cx="1221300" cy="568200"/>
            </a:xfrm>
            <a:prstGeom prst="rect">
              <a:avLst/>
            </a:prstGeom>
            <a:solidFill>
              <a:srgbClr val="78909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/>
                <a:t>BC_BUFFER</a:t>
              </a:r>
              <a:endParaRPr sz="1200"/>
            </a:p>
          </p:txBody>
        </p:sp>
      </p:grpSp>
      <p:sp>
        <p:nvSpPr>
          <p:cNvPr id="1436" name="Google Shape;1436;g20504761c68_0_121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20703228309_0_111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 Result</a:t>
            </a:r>
            <a:endParaRPr/>
          </a:p>
        </p:txBody>
      </p:sp>
      <p:sp>
        <p:nvSpPr>
          <p:cNvPr id="1443" name="Google Shape;1443;g20703228309_0_111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4" name="Google Shape;1444;g20703228309_0_1116"/>
          <p:cNvSpPr txBox="1"/>
          <p:nvPr/>
        </p:nvSpPr>
        <p:spPr>
          <a:xfrm>
            <a:off x="6350775" y="797275"/>
            <a:ext cx="51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4-lane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45" name="Google Shape;1445;g20703228309_0_1116"/>
          <p:cNvGraphicFramePr/>
          <p:nvPr/>
        </p:nvGraphicFramePr>
        <p:xfrm>
          <a:off x="6350775" y="1517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{3C94F1F1-611D-4F75-9246-4708E04920A0}</a:tableStyleId>
              </a:tblPr>
              <a:tblGrid>
                <a:gridCol w="996600"/>
                <a:gridCol w="996600"/>
                <a:gridCol w="1039375"/>
                <a:gridCol w="1099250"/>
                <a:gridCol w="1490850"/>
              </a:tblGrid>
              <a:tr h="453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TT (GHz)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SS (MHz)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Area Utilization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Gate Equivalent (kGE)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Vanilla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79.10%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4362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Modified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82.49%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pSp>
        <p:nvGrpSpPr>
          <p:cNvPr id="1446" name="Google Shape;1446;g20703228309_0_1116"/>
          <p:cNvGrpSpPr/>
          <p:nvPr/>
        </p:nvGrpSpPr>
        <p:grpSpPr>
          <a:xfrm>
            <a:off x="536964" y="676198"/>
            <a:ext cx="5306414" cy="5221150"/>
            <a:chOff x="536977" y="676225"/>
            <a:chExt cx="5541947" cy="5740050"/>
          </a:xfrm>
        </p:grpSpPr>
        <p:pic>
          <p:nvPicPr>
            <p:cNvPr id="1447" name="Google Shape;1447;g20703228309_0_11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1849" y="676225"/>
              <a:ext cx="5347075" cy="574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8" name="Google Shape;1448;g20703228309_0_1116"/>
            <p:cNvSpPr txBox="1"/>
            <p:nvPr/>
          </p:nvSpPr>
          <p:spPr>
            <a:xfrm>
              <a:off x="2620977" y="141287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CVA6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49" name="Google Shape;1449;g20703228309_0_1116"/>
            <p:cNvSpPr txBox="1"/>
            <p:nvPr/>
          </p:nvSpPr>
          <p:spPr>
            <a:xfrm>
              <a:off x="2003053" y="2981182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bc_buffer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0" name="Google Shape;1450;g20703228309_0_1116"/>
            <p:cNvSpPr txBox="1"/>
            <p:nvPr/>
          </p:nvSpPr>
          <p:spPr>
            <a:xfrm>
              <a:off x="4088485" y="3022854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3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1" name="Google Shape;1451;g20703228309_0_1116"/>
            <p:cNvSpPr txBox="1"/>
            <p:nvPr/>
          </p:nvSpPr>
          <p:spPr>
            <a:xfrm>
              <a:off x="2833571" y="3176145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vlsu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2" name="Google Shape;1452;g20703228309_0_1116"/>
            <p:cNvSpPr txBox="1"/>
            <p:nvPr/>
          </p:nvSpPr>
          <p:spPr>
            <a:xfrm>
              <a:off x="2680499" y="2523942"/>
              <a:ext cx="1254900" cy="60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dispatcher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lt1"/>
                  </a:solidFill>
                </a:rPr>
                <a:t>sequencer</a:t>
              </a:r>
              <a:endParaRPr sz="1200">
                <a:solidFill>
                  <a:schemeClr val="lt1"/>
                </a:solidFill>
              </a:endParaRPr>
            </a:p>
          </p:txBody>
        </p:sp>
        <p:sp>
          <p:nvSpPr>
            <p:cNvPr id="1453" name="Google Shape;1453;g20703228309_0_1116"/>
            <p:cNvSpPr txBox="1"/>
            <p:nvPr/>
          </p:nvSpPr>
          <p:spPr>
            <a:xfrm>
              <a:off x="3068504" y="406174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masku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4" name="Google Shape;1454;g20703228309_0_1116"/>
            <p:cNvSpPr txBox="1"/>
            <p:nvPr/>
          </p:nvSpPr>
          <p:spPr>
            <a:xfrm>
              <a:off x="2324355" y="4549510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sldu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5" name="Google Shape;1455;g20703228309_0_1116"/>
            <p:cNvSpPr txBox="1"/>
            <p:nvPr/>
          </p:nvSpPr>
          <p:spPr>
            <a:xfrm>
              <a:off x="1230085" y="3308879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0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6" name="Google Shape;1456;g20703228309_0_1116"/>
            <p:cNvSpPr txBox="1"/>
            <p:nvPr/>
          </p:nvSpPr>
          <p:spPr>
            <a:xfrm>
              <a:off x="1284985" y="5405154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1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7" name="Google Shape;1457;g20703228309_0_1116"/>
            <p:cNvSpPr txBox="1"/>
            <p:nvPr/>
          </p:nvSpPr>
          <p:spPr>
            <a:xfrm>
              <a:off x="3914185" y="5341154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lane 2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8" name="Google Shape;1458;g20703228309_0_1116"/>
            <p:cNvSpPr txBox="1"/>
            <p:nvPr/>
          </p:nvSpPr>
          <p:spPr>
            <a:xfrm>
              <a:off x="536977" y="96672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I$</a:t>
              </a:r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1459" name="Google Shape;1459;g20703228309_0_1116"/>
            <p:cNvSpPr txBox="1"/>
            <p:nvPr/>
          </p:nvSpPr>
          <p:spPr>
            <a:xfrm>
              <a:off x="4657227" y="966721"/>
              <a:ext cx="1254900" cy="50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</a:rPr>
                <a:t>D$</a:t>
              </a:r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1460" name="Google Shape;1460;g20703228309_0_1116"/>
          <p:cNvSpPr txBox="1"/>
          <p:nvPr/>
        </p:nvSpPr>
        <p:spPr>
          <a:xfrm>
            <a:off x="6350775" y="3566550"/>
            <a:ext cx="51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8-lane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461" name="Google Shape;1461;g20703228309_0_1116"/>
          <p:cNvGraphicFramePr/>
          <p:nvPr/>
        </p:nvGraphicFramePr>
        <p:xfrm>
          <a:off x="6350775" y="4182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{3C94F1F1-611D-4F75-9246-4708E04920A0}</a:tableStyleId>
              </a:tblPr>
              <a:tblGrid>
                <a:gridCol w="996600"/>
                <a:gridCol w="996600"/>
                <a:gridCol w="1039375"/>
                <a:gridCol w="1099250"/>
                <a:gridCol w="14908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(GHz)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SS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(MHz)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Area Utilization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Gate Equivalent (kGE)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Vanilla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1.37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69.94</a:t>
                      </a:r>
                      <a:r>
                        <a:rPr lang="en-US"/>
                        <a:t>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9426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Modified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1.28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72.53</a:t>
                      </a:r>
                      <a:r>
                        <a:rPr lang="en-US"/>
                        <a:t>%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462" name="Google Shape;1462;g20703228309_0_1116"/>
          <p:cNvSpPr/>
          <p:nvPr/>
        </p:nvSpPr>
        <p:spPr>
          <a:xfrm>
            <a:off x="7347375" y="5187950"/>
            <a:ext cx="2031300" cy="400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20703228309_0_1116"/>
          <p:cNvSpPr txBox="1"/>
          <p:nvPr/>
        </p:nvSpPr>
        <p:spPr>
          <a:xfrm>
            <a:off x="6823825" y="5767200"/>
            <a:ext cx="372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Delay caused by hold-time buffers</a:t>
            </a:r>
            <a:endParaRPr/>
          </a:p>
        </p:txBody>
      </p:sp>
      <p:sp>
        <p:nvSpPr>
          <p:cNvPr id="1464" name="Google Shape;1464;g20703228309_0_111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20504761c68_0_14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Results</a:t>
            </a:r>
            <a:endParaRPr/>
          </a:p>
        </p:txBody>
      </p:sp>
      <p:sp>
        <p:nvSpPr>
          <p:cNvPr id="1471" name="Google Shape;1471;g20504761c68_0_142"/>
          <p:cNvSpPr txBox="1"/>
          <p:nvPr>
            <p:ph idx="1" type="body"/>
          </p:nvPr>
        </p:nvSpPr>
        <p:spPr>
          <a:xfrm>
            <a:off x="731825" y="1412875"/>
            <a:ext cx="10728300" cy="6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Estimate the transformer power by a small segment of MatMul (64x768x768)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Represent &gt; 95%</a:t>
            </a:r>
            <a:endParaRPr/>
          </a:p>
        </p:txBody>
      </p:sp>
      <p:sp>
        <p:nvSpPr>
          <p:cNvPr id="1472" name="Google Shape;1472;g20504761c68_0_14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473" name="Google Shape;1473;g20504761c68_0_142"/>
          <p:cNvGraphicFramePr/>
          <p:nvPr/>
        </p:nvGraphicFramePr>
        <p:xfrm>
          <a:off x="1698925" y="2479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{3C94F1F1-611D-4F75-9246-4708E04920A0}</a:tableStyleId>
              </a:tblPr>
              <a:tblGrid>
                <a:gridCol w="1256300"/>
                <a:gridCol w="1256300"/>
                <a:gridCol w="1256300"/>
                <a:gridCol w="1256300"/>
                <a:gridCol w="1256300"/>
                <a:gridCol w="1256300"/>
                <a:gridCol w="12563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switch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leak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(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mW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SP-GFLOPS/W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Improvement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Vanilla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120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72.22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7.70%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Modified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77.78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aphicFrame>
        <p:nvGraphicFramePr>
          <p:cNvPr id="1474" name="Google Shape;1474;g20504761c68_0_142"/>
          <p:cNvGraphicFramePr/>
          <p:nvPr/>
        </p:nvGraphicFramePr>
        <p:xfrm>
          <a:off x="1698925" y="4416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{3C94F1F1-611D-4F75-9246-4708E04920A0}</a:tableStyleId>
              </a:tblPr>
              <a:tblGrid>
                <a:gridCol w="1256300"/>
                <a:gridCol w="1256300"/>
                <a:gridCol w="1256300"/>
                <a:gridCol w="1256300"/>
                <a:gridCol w="1256300"/>
                <a:gridCol w="1256300"/>
                <a:gridCol w="1256300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int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switch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leak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 (mW)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total (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mW</a:t>
                      </a:r>
                      <a:r>
                        <a:rPr lang="en-US"/>
                        <a:t>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SP-GFLOPS/W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Improvement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Vanilla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397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70.80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13.87</a:t>
                      </a:r>
                      <a:r>
                        <a:rPr lang="en-US"/>
                        <a:t>%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Modified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381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80.62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475" name="Google Shape;1475;g20504761c68_0_142"/>
          <p:cNvSpPr txBox="1"/>
          <p:nvPr/>
        </p:nvSpPr>
        <p:spPr>
          <a:xfrm>
            <a:off x="739450" y="2939775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4-lane</a:t>
            </a:r>
            <a:endParaRPr/>
          </a:p>
        </p:txBody>
      </p:sp>
      <p:sp>
        <p:nvSpPr>
          <p:cNvPr id="1476" name="Google Shape;1476;g20504761c68_0_142"/>
          <p:cNvSpPr txBox="1"/>
          <p:nvPr/>
        </p:nvSpPr>
        <p:spPr>
          <a:xfrm>
            <a:off x="739450" y="5026575"/>
            <a:ext cx="82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</a:t>
            </a:r>
            <a:r>
              <a:rPr lang="en-US"/>
              <a:t>-lane</a:t>
            </a:r>
            <a:endParaRPr/>
          </a:p>
        </p:txBody>
      </p:sp>
      <p:sp>
        <p:nvSpPr>
          <p:cNvPr id="1477" name="Google Shape;1477;g20504761c68_0_142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20504761c68_0_15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1484" name="Google Shape;1484;g20504761c68_0_156"/>
          <p:cNvSpPr txBox="1"/>
          <p:nvPr>
            <p:ph idx="1" type="body"/>
          </p:nvPr>
        </p:nvSpPr>
        <p:spPr>
          <a:xfrm>
            <a:off x="731825" y="1412875"/>
            <a:ext cx="10728300" cy="40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Implemented transformers on Ara</a:t>
            </a:r>
            <a:endParaRPr/>
          </a:p>
        </p:txBody>
      </p:sp>
      <p:sp>
        <p:nvSpPr>
          <p:cNvPr id="1485" name="Google Shape;1485;g20504761c68_0_15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6" name="Google Shape;1486;g20504761c68_0_156"/>
          <p:cNvSpPr txBox="1"/>
          <p:nvPr>
            <p:ph idx="1" type="body"/>
          </p:nvPr>
        </p:nvSpPr>
        <p:spPr>
          <a:xfrm>
            <a:off x="731825" y="2068600"/>
            <a:ext cx="10728300" cy="18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Optimizations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</a:t>
            </a:r>
            <a:r>
              <a:rPr lang="en-US"/>
              <a:t>mproved Matmul</a:t>
            </a:r>
            <a:endParaRPr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Transpose the transformer</a:t>
            </a:r>
            <a:endParaRPr/>
          </a:p>
        </p:txBody>
      </p:sp>
      <p:sp>
        <p:nvSpPr>
          <p:cNvPr id="1487" name="Google Shape;1487;g20504761c68_0_156"/>
          <p:cNvSpPr txBox="1"/>
          <p:nvPr>
            <p:ph idx="1" type="body"/>
          </p:nvPr>
        </p:nvSpPr>
        <p:spPr>
          <a:xfrm>
            <a:off x="731850" y="3730600"/>
            <a:ext cx="10728300" cy="18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Transformer speed-up 17% (16-lanes)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Small MatMul: up to 2.5x higher in utilization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Energy efficiency </a:t>
            </a:r>
            <a:r>
              <a:rPr lang="en-US"/>
              <a:t>improvement</a:t>
            </a:r>
            <a:r>
              <a:rPr lang="en-US"/>
              <a:t> 14% (8-lanes)</a:t>
            </a:r>
            <a:endParaRPr/>
          </a:p>
        </p:txBody>
      </p:sp>
      <p:sp>
        <p:nvSpPr>
          <p:cNvPr id="1488" name="Google Shape;1488;g20504761c68_0_156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Conclusion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504761c68_0_20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Accelerator</a:t>
            </a:r>
            <a:endParaRPr/>
          </a:p>
        </p:txBody>
      </p:sp>
      <p:sp>
        <p:nvSpPr>
          <p:cNvPr id="191" name="Google Shape;191;g20504761c68_0_20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2" name="Google Shape;192;g20504761c68_0_204"/>
          <p:cNvSpPr txBox="1"/>
          <p:nvPr/>
        </p:nvSpPr>
        <p:spPr>
          <a:xfrm>
            <a:off x="2114850" y="6422850"/>
            <a:ext cx="9155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1. </a:t>
            </a:r>
            <a:r>
              <a:rPr lang="en-US" sz="800"/>
              <a:t>Efficient Systolic-Array Redundancy Architecture for Offline/Online Repair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2. ReTransformer 3.https://www.engadget.com/japan-fugaku-supercomputer-013121699.html</a:t>
            </a:r>
            <a:endParaRPr sz="800"/>
          </a:p>
        </p:txBody>
      </p:sp>
      <p:grpSp>
        <p:nvGrpSpPr>
          <p:cNvPr id="193" name="Google Shape;193;g20504761c68_0_204"/>
          <p:cNvGrpSpPr/>
          <p:nvPr/>
        </p:nvGrpSpPr>
        <p:grpSpPr>
          <a:xfrm>
            <a:off x="5904175" y="117813"/>
            <a:ext cx="5233401" cy="2725787"/>
            <a:chOff x="3479300" y="3677800"/>
            <a:chExt cx="5233401" cy="2725787"/>
          </a:xfrm>
        </p:grpSpPr>
        <p:pic>
          <p:nvPicPr>
            <p:cNvPr id="194" name="Google Shape;194;g20504761c68_0_2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9300" y="4078537"/>
              <a:ext cx="5233401" cy="2325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g20504761c68_0_204"/>
            <p:cNvSpPr txBox="1"/>
            <p:nvPr/>
          </p:nvSpPr>
          <p:spPr>
            <a:xfrm>
              <a:off x="4607450" y="3677800"/>
              <a:ext cx="34002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In-Memory-Computing</a:t>
              </a:r>
              <a:endParaRPr sz="1500"/>
            </a:p>
          </p:txBody>
        </p:sp>
      </p:grpSp>
      <p:sp>
        <p:nvSpPr>
          <p:cNvPr id="196" name="Google Shape;196;g20504761c68_0_204"/>
          <p:cNvSpPr txBox="1"/>
          <p:nvPr/>
        </p:nvSpPr>
        <p:spPr>
          <a:xfrm>
            <a:off x="731850" y="2610763"/>
            <a:ext cx="41022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Specialized Accelerators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Best performance for a specific task/model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Lack of flexibility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DNNs evolve rapidly!</a:t>
            </a:r>
            <a:endParaRPr/>
          </a:p>
        </p:txBody>
      </p:sp>
      <p:sp>
        <p:nvSpPr>
          <p:cNvPr id="197" name="Google Shape;197;g20504761c68_0_204"/>
          <p:cNvSpPr txBox="1"/>
          <p:nvPr/>
        </p:nvSpPr>
        <p:spPr>
          <a:xfrm>
            <a:off x="731838" y="4439057"/>
            <a:ext cx="41022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Vector Processor</a:t>
            </a:r>
            <a:endParaRPr b="1"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General-purpose, easy programmable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Parallel computing, SIMD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Popular in supercomputing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Ara: RISC-V Vector Extension 1.0</a:t>
            </a:r>
            <a:endParaRPr/>
          </a:p>
        </p:txBody>
      </p:sp>
      <p:grpSp>
        <p:nvGrpSpPr>
          <p:cNvPr id="198" name="Google Shape;198;g20504761c68_0_204"/>
          <p:cNvGrpSpPr/>
          <p:nvPr/>
        </p:nvGrpSpPr>
        <p:grpSpPr>
          <a:xfrm>
            <a:off x="7170025" y="-12662"/>
            <a:ext cx="3267600" cy="3107774"/>
            <a:chOff x="8090725" y="951500"/>
            <a:chExt cx="3267600" cy="3107774"/>
          </a:xfrm>
        </p:grpSpPr>
        <p:sp>
          <p:nvSpPr>
            <p:cNvPr id="199" name="Google Shape;199;g20504761c68_0_204"/>
            <p:cNvSpPr txBox="1"/>
            <p:nvPr/>
          </p:nvSpPr>
          <p:spPr>
            <a:xfrm>
              <a:off x="8090725" y="951500"/>
              <a:ext cx="326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Systolic Array</a:t>
              </a:r>
              <a:endParaRPr b="1" sz="15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Reuse data </a:t>
              </a:r>
              <a:r>
                <a:rPr lang="en-US" sz="1500"/>
                <a:t>across</a:t>
              </a:r>
              <a:r>
                <a:rPr lang="en-US" sz="1500"/>
                <a:t> one row/column</a:t>
              </a:r>
              <a:endParaRPr sz="1500"/>
            </a:p>
          </p:txBody>
        </p:sp>
        <p:pic>
          <p:nvPicPr>
            <p:cNvPr id="200" name="Google Shape;200;g20504761c68_0_2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27600" y="1598001"/>
              <a:ext cx="2827846" cy="246127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g20504761c68_0_204"/>
          <p:cNvSpPr txBox="1"/>
          <p:nvPr/>
        </p:nvSpPr>
        <p:spPr>
          <a:xfrm>
            <a:off x="731850" y="1276825"/>
            <a:ext cx="410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C78D8"/>
                </a:solidFill>
              </a:rPr>
              <a:t>Transformer is mainly composed of MatMul</a:t>
            </a:r>
            <a:endParaRPr sz="1600">
              <a:solidFill>
                <a:srgbClr val="3C78D8"/>
              </a:solidFill>
            </a:endParaRPr>
          </a:p>
        </p:txBody>
      </p:sp>
      <p:grpSp>
        <p:nvGrpSpPr>
          <p:cNvPr id="202" name="Google Shape;202;g20504761c68_0_204"/>
          <p:cNvGrpSpPr/>
          <p:nvPr/>
        </p:nvGrpSpPr>
        <p:grpSpPr>
          <a:xfrm>
            <a:off x="6955187" y="3179263"/>
            <a:ext cx="3697275" cy="3093851"/>
            <a:chOff x="7875887" y="3518150"/>
            <a:chExt cx="3697275" cy="3093851"/>
          </a:xfrm>
        </p:grpSpPr>
        <p:pic>
          <p:nvPicPr>
            <p:cNvPr id="203" name="Google Shape;203;g20504761c68_0_2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75887" y="4148550"/>
              <a:ext cx="3697275" cy="2463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g20504761c68_0_204"/>
            <p:cNvSpPr txBox="1"/>
            <p:nvPr/>
          </p:nvSpPr>
          <p:spPr>
            <a:xfrm>
              <a:off x="8090725" y="3518150"/>
              <a:ext cx="32676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accent1"/>
                  </a:solidFill>
                </a:rPr>
                <a:t>Supercomputer: Fugaku</a:t>
              </a:r>
              <a:endParaRPr b="1" sz="1500">
                <a:solidFill>
                  <a:schemeClr val="accent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/>
                <a:t>Scalable Vector Extension (SVE)</a:t>
              </a:r>
              <a:endParaRPr sz="1500"/>
            </a:p>
          </p:txBody>
        </p:sp>
      </p:grpSp>
      <p:sp>
        <p:nvSpPr>
          <p:cNvPr id="205" name="Google Shape;205;g20504761c68_0_204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accent1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2055c2cc230_0_9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1495" name="Google Shape;1495;g2055c2cc230_0_9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6" name="Google Shape;1496;g2055c2cc230_0_99"/>
          <p:cNvSpPr/>
          <p:nvPr/>
        </p:nvSpPr>
        <p:spPr>
          <a:xfrm>
            <a:off x="541025" y="1971925"/>
            <a:ext cx="5343000" cy="32124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Support for </a:t>
            </a:r>
            <a:r>
              <a:rPr lang="en-US" sz="2400"/>
              <a:t>arbitrary</a:t>
            </a:r>
            <a:r>
              <a:rPr lang="en-US" sz="2400"/>
              <a:t> matrix sizes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Further</a:t>
            </a:r>
            <a:r>
              <a:rPr lang="en-US" sz="2400"/>
              <a:t> improve utilization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Other applications: CNN …</a:t>
            </a:r>
            <a:endParaRPr sz="2400"/>
          </a:p>
        </p:txBody>
      </p:sp>
      <p:sp>
        <p:nvSpPr>
          <p:cNvPr id="1497" name="Google Shape;1497;g2055c2cc230_0_99"/>
          <p:cNvSpPr/>
          <p:nvPr/>
        </p:nvSpPr>
        <p:spPr>
          <a:xfrm>
            <a:off x="6477725" y="1971925"/>
            <a:ext cx="5343000" cy="32124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Deploy a more appropriate model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Explore sparsity, low-precision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498" name="Google Shape;1498;g2055c2cc230_0_99"/>
          <p:cNvSpPr txBox="1"/>
          <p:nvPr/>
        </p:nvSpPr>
        <p:spPr>
          <a:xfrm>
            <a:off x="1929525" y="1289088"/>
            <a:ext cx="23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New MatMul</a:t>
            </a:r>
            <a:endParaRPr sz="2400"/>
          </a:p>
        </p:txBody>
      </p:sp>
      <p:sp>
        <p:nvSpPr>
          <p:cNvPr id="1499" name="Google Shape;1499;g2055c2cc230_0_99"/>
          <p:cNvSpPr txBox="1"/>
          <p:nvPr/>
        </p:nvSpPr>
        <p:spPr>
          <a:xfrm>
            <a:off x="7961825" y="1289075"/>
            <a:ext cx="2374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Transformer</a:t>
            </a:r>
            <a:endParaRPr sz="2400"/>
          </a:p>
        </p:txBody>
      </p:sp>
      <p:sp>
        <p:nvSpPr>
          <p:cNvPr id="1500" name="Google Shape;1500;g2055c2cc230_0_99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Conclusion</a:t>
            </a:r>
            <a:endParaRPr sz="9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055c2cc230_0_1"/>
          <p:cNvSpPr txBox="1"/>
          <p:nvPr>
            <p:ph type="title"/>
          </p:nvPr>
        </p:nvSpPr>
        <p:spPr>
          <a:xfrm>
            <a:off x="731862" y="297900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</a:t>
            </a:r>
            <a:endParaRPr/>
          </a:p>
        </p:txBody>
      </p:sp>
      <p:sp>
        <p:nvSpPr>
          <p:cNvPr id="1507" name="Google Shape;1507;g2055c2cc230_0_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206bb7b8e1e_0_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14" name="Google Shape;1514;g206bb7b8e1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025" y="1422737"/>
            <a:ext cx="2307325" cy="40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g206bb7b8e1e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75" y="1491550"/>
            <a:ext cx="6113750" cy="38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g206bb7b8e1e_0_2"/>
          <p:cNvSpPr txBox="1"/>
          <p:nvPr>
            <p:ph type="title"/>
          </p:nvPr>
        </p:nvSpPr>
        <p:spPr>
          <a:xfrm>
            <a:off x="731862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processing in transformer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20504761c68_0_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RNN vs Transformers</a:t>
            </a:r>
            <a:endParaRPr/>
          </a:p>
        </p:txBody>
      </p:sp>
      <p:sp>
        <p:nvSpPr>
          <p:cNvPr id="1523" name="Google Shape;1523;g20504761c68_0_9"/>
          <p:cNvSpPr txBox="1"/>
          <p:nvPr>
            <p:ph idx="1" type="body"/>
          </p:nvPr>
        </p:nvSpPr>
        <p:spPr>
          <a:xfrm>
            <a:off x="731825" y="1507875"/>
            <a:ext cx="43215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RNN</a:t>
            </a:r>
            <a:r>
              <a:rPr lang="en-US"/>
              <a:t>: y&lt;t&gt; depends on a&lt;0&gt;, …, a&lt;t-1&gt;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g20504761c68_0_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5" name="Google Shape;1525;g20504761c6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650" y="1324113"/>
            <a:ext cx="6810075" cy="18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6" name="Google Shape;1526;g20504761c68_0_9"/>
          <p:cNvSpPr/>
          <p:nvPr/>
        </p:nvSpPr>
        <p:spPr>
          <a:xfrm>
            <a:off x="2574125" y="1871225"/>
            <a:ext cx="322500" cy="72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g20504761c68_0_9"/>
          <p:cNvSpPr txBox="1"/>
          <p:nvPr>
            <p:ph idx="1" type="body"/>
          </p:nvPr>
        </p:nvSpPr>
        <p:spPr>
          <a:xfrm>
            <a:off x="770250" y="2712750"/>
            <a:ext cx="43215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Vanishing gradient (chain rule)</a:t>
            </a:r>
            <a:endParaRPr/>
          </a:p>
        </p:txBody>
      </p:sp>
      <p:sp>
        <p:nvSpPr>
          <p:cNvPr id="1528" name="Google Shape;1528;g20504761c68_0_9"/>
          <p:cNvSpPr txBox="1"/>
          <p:nvPr>
            <p:ph idx="1" type="body"/>
          </p:nvPr>
        </p:nvSpPr>
        <p:spPr>
          <a:xfrm>
            <a:off x="770250" y="4014500"/>
            <a:ext cx="46344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S</a:t>
            </a:r>
            <a:r>
              <a:rPr lang="en-US"/>
              <a:t>truggle</a:t>
            </a:r>
            <a:r>
              <a:rPr lang="en-US"/>
              <a:t> to extract long-term dependencies</a:t>
            </a:r>
            <a:endParaRPr/>
          </a:p>
        </p:txBody>
      </p:sp>
      <p:sp>
        <p:nvSpPr>
          <p:cNvPr id="1529" name="Google Shape;1529;g20504761c68_0_9"/>
          <p:cNvSpPr/>
          <p:nvPr/>
        </p:nvSpPr>
        <p:spPr>
          <a:xfrm>
            <a:off x="2574125" y="3190050"/>
            <a:ext cx="322500" cy="721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g20504761c68_0_9"/>
          <p:cNvSpPr txBox="1"/>
          <p:nvPr>
            <p:ph idx="1" type="body"/>
          </p:nvPr>
        </p:nvSpPr>
        <p:spPr>
          <a:xfrm>
            <a:off x="731825" y="5487175"/>
            <a:ext cx="50718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accent1"/>
                </a:solidFill>
              </a:rPr>
              <a:t>Transformers</a:t>
            </a:r>
            <a:r>
              <a:rPr lang="en-US"/>
              <a:t>: all tokens are </a:t>
            </a:r>
            <a:r>
              <a:rPr lang="en-US"/>
              <a:t>equidistant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20504761c68_0_9"/>
          <p:cNvSpPr txBox="1"/>
          <p:nvPr>
            <p:ph idx="1" type="body"/>
          </p:nvPr>
        </p:nvSpPr>
        <p:spPr>
          <a:xfrm>
            <a:off x="770250" y="5877075"/>
            <a:ext cx="4830000" cy="47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Add positional encoding to the input tokens</a:t>
            </a:r>
            <a:endParaRPr/>
          </a:p>
        </p:txBody>
      </p:sp>
      <p:sp>
        <p:nvSpPr>
          <p:cNvPr id="1532" name="Google Shape;1532;g20504761c68_0_9"/>
          <p:cNvSpPr/>
          <p:nvPr/>
        </p:nvSpPr>
        <p:spPr>
          <a:xfrm>
            <a:off x="5281650" y="5627075"/>
            <a:ext cx="1184100" cy="28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g20504761c68_0_9"/>
          <p:cNvSpPr txBox="1"/>
          <p:nvPr>
            <p:ph idx="1" type="body"/>
          </p:nvPr>
        </p:nvSpPr>
        <p:spPr>
          <a:xfrm>
            <a:off x="6677100" y="5487175"/>
            <a:ext cx="5514900" cy="82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Parallel processing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Effectively handle long-term dependencies</a:t>
            </a:r>
            <a:endParaRPr/>
          </a:p>
        </p:txBody>
      </p:sp>
      <p:sp>
        <p:nvSpPr>
          <p:cNvPr id="1534" name="Google Shape;1534;g20504761c68_0_9"/>
          <p:cNvSpPr txBox="1"/>
          <p:nvPr/>
        </p:nvSpPr>
        <p:spPr>
          <a:xfrm>
            <a:off x="6195200" y="3850575"/>
            <a:ext cx="49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a </a:t>
            </a:r>
            <a:r>
              <a:rPr lang="en-US">
                <a:solidFill>
                  <a:schemeClr val="accent1"/>
                </a:solidFill>
              </a:rPr>
              <a:t>student</a:t>
            </a:r>
            <a:r>
              <a:rPr lang="en-US"/>
              <a:t> at </a:t>
            </a:r>
            <a:r>
              <a:rPr lang="en-US">
                <a:solidFill>
                  <a:schemeClr val="accent2"/>
                </a:solidFill>
              </a:rPr>
              <a:t>ETH</a:t>
            </a:r>
            <a:r>
              <a:rPr lang="en-US"/>
              <a:t>. (</a:t>
            </a:r>
            <a:r>
              <a:rPr lang="en-US"/>
              <a:t>Cryptocurrency</a:t>
            </a:r>
            <a:r>
              <a:rPr lang="en-US"/>
              <a:t> ?)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20504761c68_0_4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 Distribution</a:t>
            </a:r>
            <a:endParaRPr/>
          </a:p>
        </p:txBody>
      </p:sp>
      <p:sp>
        <p:nvSpPr>
          <p:cNvPr id="1541" name="Google Shape;1541;g20504761c68_0_4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2" name="Google Shape;1542;g20504761c68_0_44"/>
          <p:cNvSpPr/>
          <p:nvPr/>
        </p:nvSpPr>
        <p:spPr>
          <a:xfrm>
            <a:off x="4027151" y="1482536"/>
            <a:ext cx="1620900" cy="333000"/>
          </a:xfrm>
          <a:prstGeom prst="rect">
            <a:avLst/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35.5%</a:t>
            </a:r>
            <a:endParaRPr sz="900"/>
          </a:p>
        </p:txBody>
      </p:sp>
      <p:sp>
        <p:nvSpPr>
          <p:cNvPr id="1543" name="Google Shape;1543;g20504761c68_0_44"/>
          <p:cNvSpPr/>
          <p:nvPr/>
        </p:nvSpPr>
        <p:spPr>
          <a:xfrm>
            <a:off x="5647873" y="1482536"/>
            <a:ext cx="2997000" cy="3330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000000"/>
                </a:solidFill>
              </a:rPr>
              <a:t>64.5%</a:t>
            </a:r>
            <a:endParaRPr sz="900"/>
          </a:p>
        </p:txBody>
      </p:sp>
      <p:sp>
        <p:nvSpPr>
          <p:cNvPr id="1544" name="Google Shape;1544;g20504761c68_0_44"/>
          <p:cNvSpPr/>
          <p:nvPr/>
        </p:nvSpPr>
        <p:spPr>
          <a:xfrm>
            <a:off x="2455489" y="3288374"/>
            <a:ext cx="21930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0000"/>
                </a:solidFill>
              </a:rPr>
              <a:t>89.6%</a:t>
            </a:r>
            <a:endParaRPr sz="700"/>
          </a:p>
        </p:txBody>
      </p:sp>
      <p:sp>
        <p:nvSpPr>
          <p:cNvPr id="1545" name="Google Shape;1545;g20504761c68_0_44"/>
          <p:cNvSpPr/>
          <p:nvPr/>
        </p:nvSpPr>
        <p:spPr>
          <a:xfrm>
            <a:off x="4648566" y="3288374"/>
            <a:ext cx="507600" cy="3330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8.0%</a:t>
            </a:r>
            <a:endParaRPr sz="700"/>
          </a:p>
        </p:txBody>
      </p:sp>
      <p:sp>
        <p:nvSpPr>
          <p:cNvPr id="1546" name="Google Shape;1546;g20504761c68_0_44"/>
          <p:cNvSpPr/>
          <p:nvPr/>
        </p:nvSpPr>
        <p:spPr>
          <a:xfrm>
            <a:off x="5132909" y="3288374"/>
            <a:ext cx="201300" cy="333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1547" name="Google Shape;1547;g20504761c68_0_44"/>
          <p:cNvSpPr/>
          <p:nvPr/>
        </p:nvSpPr>
        <p:spPr>
          <a:xfrm>
            <a:off x="5334207" y="3288374"/>
            <a:ext cx="86400" cy="3330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48" name="Google Shape;1548;g20504761c68_0_44"/>
          <p:cNvSpPr txBox="1"/>
          <p:nvPr/>
        </p:nvSpPr>
        <p:spPr>
          <a:xfrm>
            <a:off x="3878763" y="109757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Multihead Attention</a:t>
            </a:r>
            <a:endParaRPr sz="1000"/>
          </a:p>
        </p:txBody>
      </p:sp>
      <p:sp>
        <p:nvSpPr>
          <p:cNvPr id="1549" name="Google Shape;1549;g20504761c68_0_44"/>
          <p:cNvSpPr txBox="1"/>
          <p:nvPr/>
        </p:nvSpPr>
        <p:spPr>
          <a:xfrm>
            <a:off x="6187654" y="109757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Feed Forward</a:t>
            </a:r>
            <a:endParaRPr sz="1000"/>
          </a:p>
        </p:txBody>
      </p:sp>
      <p:sp>
        <p:nvSpPr>
          <p:cNvPr id="1550" name="Google Shape;1550;g20504761c68_0_44"/>
          <p:cNvSpPr txBox="1"/>
          <p:nvPr/>
        </p:nvSpPr>
        <p:spPr>
          <a:xfrm>
            <a:off x="2593365" y="2837739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1551" name="Google Shape;1551;g20504761c68_0_44"/>
          <p:cNvSpPr txBox="1"/>
          <p:nvPr/>
        </p:nvSpPr>
        <p:spPr>
          <a:xfrm>
            <a:off x="3943679" y="2837739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Self-Attention x 12</a:t>
            </a:r>
            <a:endParaRPr sz="1000"/>
          </a:p>
        </p:txBody>
      </p:sp>
      <p:sp>
        <p:nvSpPr>
          <p:cNvPr id="1552" name="Google Shape;1552;g20504761c68_0_44"/>
          <p:cNvSpPr txBox="1"/>
          <p:nvPr/>
        </p:nvSpPr>
        <p:spPr>
          <a:xfrm>
            <a:off x="4418530" y="3614728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LayerNorm+Dropout  2.4%</a:t>
            </a:r>
            <a:endParaRPr sz="1000"/>
          </a:p>
        </p:txBody>
      </p:sp>
      <p:sp>
        <p:nvSpPr>
          <p:cNvPr id="1553" name="Google Shape;1553;g20504761c68_0_44"/>
          <p:cNvSpPr/>
          <p:nvPr/>
        </p:nvSpPr>
        <p:spPr>
          <a:xfrm>
            <a:off x="7139797" y="3255530"/>
            <a:ext cx="26898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98.4%</a:t>
            </a:r>
            <a:endParaRPr sz="700"/>
          </a:p>
        </p:txBody>
      </p:sp>
      <p:sp>
        <p:nvSpPr>
          <p:cNvPr id="1554" name="Google Shape;1554;g20504761c68_0_44"/>
          <p:cNvSpPr/>
          <p:nvPr/>
        </p:nvSpPr>
        <p:spPr>
          <a:xfrm>
            <a:off x="9829884" y="3255530"/>
            <a:ext cx="160800" cy="3330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555" name="Google Shape;1555;g20504761c68_0_44"/>
          <p:cNvSpPr/>
          <p:nvPr/>
        </p:nvSpPr>
        <p:spPr>
          <a:xfrm>
            <a:off x="9990595" y="3255530"/>
            <a:ext cx="86400" cy="3330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56" name="Google Shape;1556;g20504761c68_0_44"/>
          <p:cNvSpPr/>
          <p:nvPr/>
        </p:nvSpPr>
        <p:spPr>
          <a:xfrm>
            <a:off x="10076853" y="3255530"/>
            <a:ext cx="27900" cy="3330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557" name="Google Shape;1557;g20504761c68_0_44"/>
          <p:cNvSpPr txBox="1"/>
          <p:nvPr/>
        </p:nvSpPr>
        <p:spPr>
          <a:xfrm>
            <a:off x="7526020" y="2804895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1558" name="Google Shape;1558;g20504761c68_0_44"/>
          <p:cNvSpPr txBox="1"/>
          <p:nvPr/>
        </p:nvSpPr>
        <p:spPr>
          <a:xfrm>
            <a:off x="8958600" y="3621559"/>
            <a:ext cx="215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LayerNorm+ReLU+Dropout 1.6%</a:t>
            </a:r>
            <a:endParaRPr sz="1000"/>
          </a:p>
        </p:txBody>
      </p:sp>
      <p:cxnSp>
        <p:nvCxnSpPr>
          <p:cNvPr id="1559" name="Google Shape;1559;g20504761c68_0_44"/>
          <p:cNvCxnSpPr/>
          <p:nvPr/>
        </p:nvCxnSpPr>
        <p:spPr>
          <a:xfrm flipH="1">
            <a:off x="2480434" y="1814517"/>
            <a:ext cx="1543500" cy="146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0" name="Google Shape;1560;g20504761c68_0_44"/>
          <p:cNvCxnSpPr/>
          <p:nvPr/>
        </p:nvCxnSpPr>
        <p:spPr>
          <a:xfrm rot="5400000">
            <a:off x="4809482" y="2433933"/>
            <a:ext cx="1453200" cy="22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1" name="Google Shape;1561;g20504761c68_0_44"/>
          <p:cNvCxnSpPr/>
          <p:nvPr/>
        </p:nvCxnSpPr>
        <p:spPr>
          <a:xfrm>
            <a:off x="5657783" y="1822083"/>
            <a:ext cx="1473900" cy="1437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2" name="Google Shape;1562;g20504761c68_0_44"/>
          <p:cNvCxnSpPr>
            <a:endCxn id="1556" idx="0"/>
          </p:cNvCxnSpPr>
          <p:nvPr/>
        </p:nvCxnSpPr>
        <p:spPr>
          <a:xfrm>
            <a:off x="8647203" y="1821830"/>
            <a:ext cx="1443600" cy="1433700"/>
          </a:xfrm>
          <a:prstGeom prst="curvedConnector2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3" name="Google Shape;1563;g20504761c68_0_44"/>
          <p:cNvSpPr/>
          <p:nvPr/>
        </p:nvSpPr>
        <p:spPr>
          <a:xfrm>
            <a:off x="2455489" y="5427413"/>
            <a:ext cx="1917300" cy="3330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800">
                <a:solidFill>
                  <a:srgbClr val="000000"/>
                </a:solidFill>
              </a:rPr>
              <a:t>60%</a:t>
            </a:r>
            <a:endParaRPr sz="700"/>
          </a:p>
        </p:txBody>
      </p:sp>
      <p:sp>
        <p:nvSpPr>
          <p:cNvPr id="1564" name="Google Shape;1564;g20504761c68_0_44"/>
          <p:cNvSpPr/>
          <p:nvPr/>
        </p:nvSpPr>
        <p:spPr>
          <a:xfrm>
            <a:off x="4372988" y="5427413"/>
            <a:ext cx="1048200" cy="333000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000000"/>
                </a:solidFill>
              </a:rPr>
              <a:t>40%</a:t>
            </a:r>
            <a:endParaRPr sz="700"/>
          </a:p>
        </p:txBody>
      </p:sp>
      <p:cxnSp>
        <p:nvCxnSpPr>
          <p:cNvPr id="1565" name="Google Shape;1565;g20504761c68_0_44"/>
          <p:cNvCxnSpPr/>
          <p:nvPr/>
        </p:nvCxnSpPr>
        <p:spPr>
          <a:xfrm flipH="1">
            <a:off x="2473508" y="3608084"/>
            <a:ext cx="2183100" cy="1809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6" name="Google Shape;1566;g20504761c68_0_44"/>
          <p:cNvCxnSpPr/>
          <p:nvPr/>
        </p:nvCxnSpPr>
        <p:spPr>
          <a:xfrm flipH="1" rot="-5400000">
            <a:off x="4377829" y="4381100"/>
            <a:ext cx="1809000" cy="278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7" name="Google Shape;1567;g20504761c68_0_44"/>
          <p:cNvSpPr txBox="1"/>
          <p:nvPr/>
        </p:nvSpPr>
        <p:spPr>
          <a:xfrm>
            <a:off x="2593365" y="5031916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MatMul</a:t>
            </a:r>
            <a:endParaRPr sz="1000"/>
          </a:p>
        </p:txBody>
      </p:sp>
      <p:sp>
        <p:nvSpPr>
          <p:cNvPr id="1568" name="Google Shape;1568;g20504761c68_0_44"/>
          <p:cNvSpPr txBox="1"/>
          <p:nvPr/>
        </p:nvSpPr>
        <p:spPr>
          <a:xfrm>
            <a:off x="3943679" y="5031916"/>
            <a:ext cx="191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Softmax</a:t>
            </a:r>
            <a:endParaRPr sz="1000"/>
          </a:p>
        </p:txBody>
      </p:sp>
      <p:sp>
        <p:nvSpPr>
          <p:cNvPr id="1569" name="Google Shape;1569;g20504761c68_0_44"/>
          <p:cNvSpPr txBox="1"/>
          <p:nvPr/>
        </p:nvSpPr>
        <p:spPr>
          <a:xfrm>
            <a:off x="1945179" y="1215041"/>
            <a:ext cx="14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Transformer</a:t>
            </a:r>
            <a:endParaRPr sz="1600"/>
          </a:p>
        </p:txBody>
      </p:sp>
      <p:sp>
        <p:nvSpPr>
          <p:cNvPr id="1570" name="Google Shape;1570;g20504761c68_0_44"/>
          <p:cNvSpPr txBox="1"/>
          <p:nvPr/>
        </p:nvSpPr>
        <p:spPr>
          <a:xfrm>
            <a:off x="1148462" y="3037169"/>
            <a:ext cx="1473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Multihead Attention</a:t>
            </a:r>
            <a:endParaRPr sz="1600"/>
          </a:p>
        </p:txBody>
      </p:sp>
      <p:sp>
        <p:nvSpPr>
          <p:cNvPr id="1571" name="Google Shape;1571;g20504761c68_0_44"/>
          <p:cNvSpPr txBox="1"/>
          <p:nvPr/>
        </p:nvSpPr>
        <p:spPr>
          <a:xfrm>
            <a:off x="1083000" y="5343746"/>
            <a:ext cx="1473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Self-Attention</a:t>
            </a:r>
            <a:endParaRPr sz="1600"/>
          </a:p>
        </p:txBody>
      </p:sp>
      <p:sp>
        <p:nvSpPr>
          <p:cNvPr id="1572" name="Google Shape;1572;g20504761c68_0_44"/>
          <p:cNvSpPr txBox="1"/>
          <p:nvPr/>
        </p:nvSpPr>
        <p:spPr>
          <a:xfrm>
            <a:off x="5588760" y="3173582"/>
            <a:ext cx="154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Feed Forward</a:t>
            </a:r>
            <a:endParaRPr sz="1600"/>
          </a:p>
        </p:txBody>
      </p:sp>
      <p:sp>
        <p:nvSpPr>
          <p:cNvPr id="1573" name="Google Shape;1573;g20504761c68_0_44"/>
          <p:cNvSpPr txBox="1"/>
          <p:nvPr/>
        </p:nvSpPr>
        <p:spPr>
          <a:xfrm>
            <a:off x="1772289" y="1659610"/>
            <a:ext cx="196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63,176,959 clock cycles</a:t>
            </a:r>
            <a:endParaRPr sz="1600"/>
          </a:p>
        </p:txBody>
      </p:sp>
      <p:sp>
        <p:nvSpPr>
          <p:cNvPr id="1574" name="Google Shape;1574;g20504761c68_0_44"/>
          <p:cNvSpPr txBox="1"/>
          <p:nvPr/>
        </p:nvSpPr>
        <p:spPr>
          <a:xfrm>
            <a:off x="7076475" y="4739800"/>
            <a:ext cx="3419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MatMul &gt; 95%</a:t>
            </a:r>
            <a:endParaRPr sz="2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206bb7b8e1e_0_803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Runtime and Utilization</a:t>
            </a:r>
            <a:endParaRPr/>
          </a:p>
        </p:txBody>
      </p:sp>
      <p:sp>
        <p:nvSpPr>
          <p:cNvPr id="1581" name="Google Shape;1581;g206bb7b8e1e_0_803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582" name="Google Shape;1582;g206bb7b8e1e_0_803"/>
          <p:cNvGrpSpPr/>
          <p:nvPr/>
        </p:nvGrpSpPr>
        <p:grpSpPr>
          <a:xfrm>
            <a:off x="4132325" y="0"/>
            <a:ext cx="5888574" cy="3324451"/>
            <a:chOff x="4132325" y="0"/>
            <a:chExt cx="5888574" cy="3324451"/>
          </a:xfrm>
        </p:grpSpPr>
        <p:grpSp>
          <p:nvGrpSpPr>
            <p:cNvPr id="1583" name="Google Shape;1583;g206bb7b8e1e_0_803"/>
            <p:cNvGrpSpPr/>
            <p:nvPr/>
          </p:nvGrpSpPr>
          <p:grpSpPr>
            <a:xfrm>
              <a:off x="4132325" y="158262"/>
              <a:ext cx="5888574" cy="3166188"/>
              <a:chOff x="3552150" y="931812"/>
              <a:chExt cx="5888574" cy="3166188"/>
            </a:xfrm>
          </p:grpSpPr>
          <p:pic>
            <p:nvPicPr>
              <p:cNvPr id="1584" name="Google Shape;1584;g206bb7b8e1e_0_803" title="Chart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552150" y="931812"/>
                <a:ext cx="5888574" cy="316618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85" name="Google Shape;1585;g206bb7b8e1e_0_803"/>
              <p:cNvSpPr/>
              <p:nvPr/>
            </p:nvSpPr>
            <p:spPr>
              <a:xfrm>
                <a:off x="8667800" y="1866625"/>
                <a:ext cx="387900" cy="16992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cxnSp>
            <p:nvCxnSpPr>
              <p:cNvPr id="1586" name="Google Shape;1586;g206bb7b8e1e_0_803"/>
              <p:cNvCxnSpPr/>
              <p:nvPr/>
            </p:nvCxnSpPr>
            <p:spPr>
              <a:xfrm flipH="1" rot="10800000">
                <a:off x="6808400" y="3565175"/>
                <a:ext cx="439500" cy="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7" name="Google Shape;1587;g206bb7b8e1e_0_803"/>
              <p:cNvCxnSpPr/>
              <p:nvPr/>
            </p:nvCxnSpPr>
            <p:spPr>
              <a:xfrm>
                <a:off x="6215975" y="3574100"/>
                <a:ext cx="409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88" name="Google Shape;1588;g206bb7b8e1e_0_803"/>
              <p:cNvSpPr txBox="1"/>
              <p:nvPr/>
            </p:nvSpPr>
            <p:spPr>
              <a:xfrm>
                <a:off x="664490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</a:t>
                </a:r>
                <a:r>
                  <a:rPr lang="en-US" sz="1100"/>
                  <a:t>2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89" name="Google Shape;1589;g206bb7b8e1e_0_803"/>
              <p:cNvSpPr txBox="1"/>
              <p:nvPr/>
            </p:nvSpPr>
            <p:spPr>
              <a:xfrm>
                <a:off x="6113188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22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90" name="Google Shape;1590;g206bb7b8e1e_0_803"/>
              <p:cNvSpPr txBox="1"/>
              <p:nvPr/>
            </p:nvSpPr>
            <p:spPr>
              <a:xfrm>
                <a:off x="546870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8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91" name="Google Shape;1591;g206bb7b8e1e_0_803"/>
              <p:cNvSpPr txBox="1"/>
              <p:nvPr/>
            </p:nvSpPr>
            <p:spPr>
              <a:xfrm>
                <a:off x="488055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24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92" name="Google Shape;1592;g206bb7b8e1e_0_803"/>
              <p:cNvSpPr txBox="1"/>
              <p:nvPr/>
            </p:nvSpPr>
            <p:spPr>
              <a:xfrm>
                <a:off x="422235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23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93" name="Google Shape;1593;g206bb7b8e1e_0_803"/>
              <p:cNvSpPr/>
              <p:nvPr/>
            </p:nvSpPr>
            <p:spPr>
              <a:xfrm>
                <a:off x="8063450" y="2446800"/>
                <a:ext cx="387900" cy="11190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sp>
            <p:nvSpPr>
              <p:cNvPr id="1594" name="Google Shape;1594;g206bb7b8e1e_0_803"/>
              <p:cNvSpPr/>
              <p:nvPr/>
            </p:nvSpPr>
            <p:spPr>
              <a:xfrm>
                <a:off x="7459100" y="3073187"/>
                <a:ext cx="387900" cy="492600"/>
              </a:xfrm>
              <a:prstGeom prst="rect">
                <a:avLst/>
              </a:prstGeom>
              <a:solidFill>
                <a:srgbClr val="3C78D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/>
              </a:p>
            </p:txBody>
          </p:sp>
          <p:cxnSp>
            <p:nvCxnSpPr>
              <p:cNvPr id="1595" name="Google Shape;1595;g206bb7b8e1e_0_803"/>
              <p:cNvCxnSpPr/>
              <p:nvPr/>
            </p:nvCxnSpPr>
            <p:spPr>
              <a:xfrm>
                <a:off x="5647050" y="3566725"/>
                <a:ext cx="409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96" name="Google Shape;1596;g206bb7b8e1e_0_803"/>
              <p:cNvSpPr txBox="1"/>
              <p:nvPr/>
            </p:nvSpPr>
            <p:spPr>
              <a:xfrm>
                <a:off x="7269800" y="3142475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97" name="Google Shape;1597;g206bb7b8e1e_0_803"/>
              <p:cNvSpPr txBox="1"/>
              <p:nvPr/>
            </p:nvSpPr>
            <p:spPr>
              <a:xfrm>
                <a:off x="7894700" y="2829300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94</a:t>
                </a:r>
                <a:r>
                  <a:rPr lang="en-US" sz="1100"/>
                  <a:t>%</a:t>
                </a:r>
                <a:endParaRPr sz="1100"/>
              </a:p>
            </p:txBody>
          </p:sp>
          <p:sp>
            <p:nvSpPr>
              <p:cNvPr id="1598" name="Google Shape;1598;g206bb7b8e1e_0_803"/>
              <p:cNvSpPr txBox="1"/>
              <p:nvPr/>
            </p:nvSpPr>
            <p:spPr>
              <a:xfrm>
                <a:off x="8478500" y="2446800"/>
                <a:ext cx="7665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100"/>
                  <a:t>91</a:t>
                </a:r>
                <a:r>
                  <a:rPr lang="en-US" sz="1100"/>
                  <a:t>%</a:t>
                </a:r>
                <a:endParaRPr sz="1100"/>
              </a:p>
            </p:txBody>
          </p:sp>
        </p:grpSp>
        <p:sp>
          <p:nvSpPr>
            <p:cNvPr id="1599" name="Google Shape;1599;g206bb7b8e1e_0_803"/>
            <p:cNvSpPr txBox="1"/>
            <p:nvPr/>
          </p:nvSpPr>
          <p:spPr>
            <a:xfrm>
              <a:off x="6370600" y="0"/>
              <a:ext cx="14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4 lanes</a:t>
              </a:r>
              <a:endParaRPr/>
            </a:p>
          </p:txBody>
        </p:sp>
      </p:grpSp>
      <p:grpSp>
        <p:nvGrpSpPr>
          <p:cNvPr id="1600" name="Google Shape;1600;g206bb7b8e1e_0_803"/>
          <p:cNvGrpSpPr/>
          <p:nvPr/>
        </p:nvGrpSpPr>
        <p:grpSpPr>
          <a:xfrm>
            <a:off x="6370600" y="3164375"/>
            <a:ext cx="5232825" cy="3281436"/>
            <a:chOff x="6370600" y="3164375"/>
            <a:chExt cx="5232825" cy="3281436"/>
          </a:xfrm>
        </p:grpSpPr>
        <p:pic>
          <p:nvPicPr>
            <p:cNvPr id="1601" name="Google Shape;1601;g206bb7b8e1e_0_803" title="Chart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0600" y="3412825"/>
              <a:ext cx="5232825" cy="3032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2" name="Google Shape;1602;g206bb7b8e1e_0_803"/>
            <p:cNvSpPr txBox="1"/>
            <p:nvPr/>
          </p:nvSpPr>
          <p:spPr>
            <a:xfrm>
              <a:off x="8441850" y="3164375"/>
              <a:ext cx="14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16</a:t>
              </a:r>
              <a:r>
                <a:rPr lang="en-US"/>
                <a:t> lanes</a:t>
              </a:r>
              <a:endParaRPr/>
            </a:p>
          </p:txBody>
        </p:sp>
        <p:sp>
          <p:nvSpPr>
            <p:cNvPr id="1603" name="Google Shape;1603;g206bb7b8e1e_0_803"/>
            <p:cNvSpPr/>
            <p:nvPr/>
          </p:nvSpPr>
          <p:spPr>
            <a:xfrm>
              <a:off x="10896025" y="4204113"/>
              <a:ext cx="361800" cy="17601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04" name="Google Shape;1604;g206bb7b8e1e_0_803"/>
            <p:cNvSpPr txBox="1"/>
            <p:nvPr/>
          </p:nvSpPr>
          <p:spPr>
            <a:xfrm>
              <a:off x="10693675" y="48435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74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05" name="Google Shape;1605;g206bb7b8e1e_0_803"/>
            <p:cNvSpPr/>
            <p:nvPr/>
          </p:nvSpPr>
          <p:spPr>
            <a:xfrm>
              <a:off x="10365525" y="4862650"/>
              <a:ext cx="361800" cy="11043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06" name="Google Shape;1606;g206bb7b8e1e_0_803"/>
            <p:cNvSpPr txBox="1"/>
            <p:nvPr/>
          </p:nvSpPr>
          <p:spPr>
            <a:xfrm>
              <a:off x="10163175" y="523779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</a:t>
              </a:r>
              <a:r>
                <a:rPr lang="en-US" sz="1100"/>
                <a:t>5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07" name="Google Shape;1607;g206bb7b8e1e_0_803"/>
            <p:cNvSpPr/>
            <p:nvPr/>
          </p:nvSpPr>
          <p:spPr>
            <a:xfrm>
              <a:off x="9835025" y="5465375"/>
              <a:ext cx="336300" cy="5016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08" name="Google Shape;1608;g206bb7b8e1e_0_803"/>
            <p:cNvSpPr txBox="1"/>
            <p:nvPr/>
          </p:nvSpPr>
          <p:spPr>
            <a:xfrm>
              <a:off x="9632675" y="5568602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80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09" name="Google Shape;1609;g206bb7b8e1e_0_803"/>
            <p:cNvSpPr/>
            <p:nvPr/>
          </p:nvSpPr>
          <p:spPr>
            <a:xfrm>
              <a:off x="9304525" y="5964225"/>
              <a:ext cx="322500" cy="321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10" name="Google Shape;1610;g206bb7b8e1e_0_803"/>
            <p:cNvSpPr txBox="1"/>
            <p:nvPr/>
          </p:nvSpPr>
          <p:spPr>
            <a:xfrm>
              <a:off x="9082525" y="553917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35</a:t>
              </a:r>
              <a:r>
                <a:rPr lang="en-US" sz="1100"/>
                <a:t>%</a:t>
              </a:r>
              <a:endParaRPr sz="1100"/>
            </a:p>
          </p:txBody>
        </p:sp>
        <p:cxnSp>
          <p:nvCxnSpPr>
            <p:cNvPr id="1611" name="Google Shape;1611;g206bb7b8e1e_0_803"/>
            <p:cNvCxnSpPr/>
            <p:nvPr/>
          </p:nvCxnSpPr>
          <p:spPr>
            <a:xfrm>
              <a:off x="8760225" y="598027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12" name="Google Shape;1612;g206bb7b8e1e_0_803"/>
            <p:cNvCxnSpPr/>
            <p:nvPr/>
          </p:nvCxnSpPr>
          <p:spPr>
            <a:xfrm>
              <a:off x="8215925" y="598027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13" name="Google Shape;1613;g206bb7b8e1e_0_803"/>
            <p:cNvSpPr txBox="1"/>
            <p:nvPr/>
          </p:nvSpPr>
          <p:spPr>
            <a:xfrm>
              <a:off x="8582363" y="553917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14" name="Google Shape;1614;g206bb7b8e1e_0_803"/>
            <p:cNvSpPr txBox="1"/>
            <p:nvPr/>
          </p:nvSpPr>
          <p:spPr>
            <a:xfrm>
              <a:off x="8001875" y="553917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15" name="Google Shape;1615;g206bb7b8e1e_0_803"/>
            <p:cNvSpPr txBox="1"/>
            <p:nvPr/>
          </p:nvSpPr>
          <p:spPr>
            <a:xfrm>
              <a:off x="7532050" y="566002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24%</a:t>
              </a:r>
              <a:endParaRPr sz="1100"/>
            </a:p>
          </p:txBody>
        </p:sp>
        <p:sp>
          <p:nvSpPr>
            <p:cNvPr id="1616" name="Google Shape;1616;g206bb7b8e1e_0_803"/>
            <p:cNvSpPr txBox="1"/>
            <p:nvPr/>
          </p:nvSpPr>
          <p:spPr>
            <a:xfrm>
              <a:off x="6951800" y="5660027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</p:grpSp>
      <p:grpSp>
        <p:nvGrpSpPr>
          <p:cNvPr id="1617" name="Google Shape;1617;g206bb7b8e1e_0_803"/>
          <p:cNvGrpSpPr/>
          <p:nvPr/>
        </p:nvGrpSpPr>
        <p:grpSpPr>
          <a:xfrm>
            <a:off x="220375" y="3028800"/>
            <a:ext cx="5367203" cy="3286049"/>
            <a:chOff x="220375" y="3028800"/>
            <a:chExt cx="5367203" cy="3286049"/>
          </a:xfrm>
        </p:grpSpPr>
        <p:pic>
          <p:nvPicPr>
            <p:cNvPr id="1618" name="Google Shape;1618;g206bb7b8e1e_0_803" title="Chart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0375" y="3429000"/>
              <a:ext cx="5367203" cy="2885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9" name="Google Shape;1619;g206bb7b8e1e_0_803"/>
            <p:cNvSpPr/>
            <p:nvPr/>
          </p:nvSpPr>
          <p:spPr>
            <a:xfrm>
              <a:off x="4885125" y="4204125"/>
              <a:ext cx="361800" cy="16329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20" name="Google Shape;1620;g206bb7b8e1e_0_803"/>
            <p:cNvSpPr txBox="1"/>
            <p:nvPr/>
          </p:nvSpPr>
          <p:spPr>
            <a:xfrm>
              <a:off x="4682775" y="48435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88</a:t>
              </a:r>
              <a:r>
                <a:rPr lang="en-US" sz="1100"/>
                <a:t>%</a:t>
              </a:r>
              <a:endParaRPr sz="1100"/>
            </a:p>
          </p:txBody>
        </p:sp>
        <p:cxnSp>
          <p:nvCxnSpPr>
            <p:cNvPr id="1621" name="Google Shape;1621;g206bb7b8e1e_0_803"/>
            <p:cNvCxnSpPr/>
            <p:nvPr/>
          </p:nvCxnSpPr>
          <p:spPr>
            <a:xfrm>
              <a:off x="2118875" y="583702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22" name="Google Shape;1622;g206bb7b8e1e_0_803"/>
            <p:cNvCxnSpPr/>
            <p:nvPr/>
          </p:nvCxnSpPr>
          <p:spPr>
            <a:xfrm>
              <a:off x="2658050" y="5837025"/>
              <a:ext cx="336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23" name="Google Shape;1623;g206bb7b8e1e_0_803"/>
            <p:cNvSpPr/>
            <p:nvPr/>
          </p:nvSpPr>
          <p:spPr>
            <a:xfrm>
              <a:off x="4334675" y="4937025"/>
              <a:ext cx="361800" cy="9000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624" name="Google Shape;1624;g206bb7b8e1e_0_803"/>
            <p:cNvSpPr txBox="1"/>
            <p:nvPr/>
          </p:nvSpPr>
          <p:spPr>
            <a:xfrm>
              <a:off x="1891013" y="543125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25" name="Google Shape;1625;g206bb7b8e1e_0_803"/>
            <p:cNvSpPr txBox="1"/>
            <p:nvPr/>
          </p:nvSpPr>
          <p:spPr>
            <a:xfrm>
              <a:off x="1312838" y="54653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24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26" name="Google Shape;1626;g206bb7b8e1e_0_803"/>
            <p:cNvSpPr txBox="1"/>
            <p:nvPr/>
          </p:nvSpPr>
          <p:spPr>
            <a:xfrm>
              <a:off x="770363" y="5465375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23%</a:t>
              </a:r>
              <a:endParaRPr sz="1100"/>
            </a:p>
          </p:txBody>
        </p:sp>
        <p:sp>
          <p:nvSpPr>
            <p:cNvPr id="1627" name="Google Shape;1627;g206bb7b8e1e_0_803"/>
            <p:cNvSpPr txBox="1"/>
            <p:nvPr/>
          </p:nvSpPr>
          <p:spPr>
            <a:xfrm>
              <a:off x="2159825" y="3028800"/>
              <a:ext cx="14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8</a:t>
              </a:r>
              <a:r>
                <a:rPr lang="en-US"/>
                <a:t> lanes</a:t>
              </a:r>
              <a:endParaRPr/>
            </a:p>
          </p:txBody>
        </p:sp>
        <p:sp>
          <p:nvSpPr>
            <p:cNvPr id="1628" name="Google Shape;1628;g206bb7b8e1e_0_803"/>
            <p:cNvSpPr txBox="1"/>
            <p:nvPr/>
          </p:nvSpPr>
          <p:spPr>
            <a:xfrm>
              <a:off x="4132325" y="5289469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94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29" name="Google Shape;1629;g206bb7b8e1e_0_803"/>
            <p:cNvSpPr/>
            <p:nvPr/>
          </p:nvSpPr>
          <p:spPr>
            <a:xfrm>
              <a:off x="3772850" y="5385675"/>
              <a:ext cx="361800" cy="457800"/>
            </a:xfrm>
            <a:prstGeom prst="rect">
              <a:avLst/>
            </a:prstGeom>
            <a:solidFill>
              <a:srgbClr val="3C78D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1630" name="Google Shape;1630;g206bb7b8e1e_0_803"/>
            <p:cNvSpPr txBox="1"/>
            <p:nvPr/>
          </p:nvSpPr>
          <p:spPr>
            <a:xfrm>
              <a:off x="3011663" y="543125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60</a:t>
              </a:r>
              <a:r>
                <a:rPr lang="en-US" sz="1100"/>
                <a:t>%</a:t>
              </a:r>
              <a:endParaRPr sz="1100"/>
            </a:p>
          </p:txBody>
        </p:sp>
        <p:cxnSp>
          <p:nvCxnSpPr>
            <p:cNvPr id="1631" name="Google Shape;1631;g206bb7b8e1e_0_803"/>
            <p:cNvCxnSpPr/>
            <p:nvPr/>
          </p:nvCxnSpPr>
          <p:spPr>
            <a:xfrm>
              <a:off x="3226775" y="5837025"/>
              <a:ext cx="3363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32" name="Google Shape;1632;g206bb7b8e1e_0_803"/>
            <p:cNvSpPr txBox="1"/>
            <p:nvPr/>
          </p:nvSpPr>
          <p:spPr>
            <a:xfrm>
              <a:off x="2455163" y="5431250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6</a:t>
              </a:r>
              <a:r>
                <a:rPr lang="en-US" sz="1100"/>
                <a:t>%</a:t>
              </a:r>
              <a:endParaRPr sz="1100"/>
            </a:p>
          </p:txBody>
        </p:sp>
        <p:sp>
          <p:nvSpPr>
            <p:cNvPr id="1633" name="Google Shape;1633;g206bb7b8e1e_0_803"/>
            <p:cNvSpPr txBox="1"/>
            <p:nvPr/>
          </p:nvSpPr>
          <p:spPr>
            <a:xfrm>
              <a:off x="3570475" y="5437569"/>
              <a:ext cx="766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93</a:t>
              </a:r>
              <a:r>
                <a:rPr lang="en-US" sz="1100"/>
                <a:t>%</a:t>
              </a:r>
              <a:endParaRPr sz="11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06ee027238_0_13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 1: Improved MatMul with Reduced VL Sensitivity</a:t>
            </a:r>
            <a:endParaRPr/>
          </a:p>
        </p:txBody>
      </p:sp>
      <p:sp>
        <p:nvSpPr>
          <p:cNvPr id="1640" name="Google Shape;1640;g206ee027238_0_13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1" name="Google Shape;1641;g206ee027238_0_132"/>
          <p:cNvSpPr txBox="1"/>
          <p:nvPr/>
        </p:nvSpPr>
        <p:spPr>
          <a:xfrm>
            <a:off x="4456575" y="3176550"/>
            <a:ext cx="1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MxN</a:t>
            </a:r>
            <a:endParaRPr/>
          </a:p>
        </p:txBody>
      </p:sp>
      <p:sp>
        <p:nvSpPr>
          <p:cNvPr id="1642" name="Google Shape;1642;g206ee027238_0_132"/>
          <p:cNvSpPr txBox="1"/>
          <p:nvPr/>
        </p:nvSpPr>
        <p:spPr>
          <a:xfrm>
            <a:off x="6235875" y="2005075"/>
            <a:ext cx="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sp>
        <p:nvSpPr>
          <p:cNvPr id="1643" name="Google Shape;1643;g206ee027238_0_132"/>
          <p:cNvSpPr/>
          <p:nvPr/>
        </p:nvSpPr>
        <p:spPr>
          <a:xfrm>
            <a:off x="4704375" y="15376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644" name="Google Shape;1644;g206ee027238_0_132"/>
          <p:cNvSpPr/>
          <p:nvPr/>
        </p:nvSpPr>
        <p:spPr>
          <a:xfrm>
            <a:off x="49566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g206ee027238_0_132"/>
          <p:cNvSpPr/>
          <p:nvPr/>
        </p:nvSpPr>
        <p:spPr>
          <a:xfrm>
            <a:off x="52089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g206ee027238_0_132"/>
          <p:cNvSpPr/>
          <p:nvPr/>
        </p:nvSpPr>
        <p:spPr>
          <a:xfrm>
            <a:off x="54612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g206ee027238_0_132"/>
          <p:cNvSpPr/>
          <p:nvPr/>
        </p:nvSpPr>
        <p:spPr>
          <a:xfrm>
            <a:off x="5713575" y="1537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g206ee027238_0_132"/>
          <p:cNvSpPr/>
          <p:nvPr/>
        </p:nvSpPr>
        <p:spPr>
          <a:xfrm>
            <a:off x="4704375" y="17584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g206ee027238_0_132"/>
          <p:cNvSpPr/>
          <p:nvPr/>
        </p:nvSpPr>
        <p:spPr>
          <a:xfrm>
            <a:off x="49566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206ee027238_0_132"/>
          <p:cNvSpPr/>
          <p:nvPr/>
        </p:nvSpPr>
        <p:spPr>
          <a:xfrm>
            <a:off x="52089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g206ee027238_0_132"/>
          <p:cNvSpPr/>
          <p:nvPr/>
        </p:nvSpPr>
        <p:spPr>
          <a:xfrm>
            <a:off x="54612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g206ee027238_0_132"/>
          <p:cNvSpPr/>
          <p:nvPr/>
        </p:nvSpPr>
        <p:spPr>
          <a:xfrm>
            <a:off x="5713575" y="1758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g206ee027238_0_132"/>
          <p:cNvSpPr/>
          <p:nvPr/>
        </p:nvSpPr>
        <p:spPr>
          <a:xfrm>
            <a:off x="4704375" y="19792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g206ee027238_0_132"/>
          <p:cNvSpPr/>
          <p:nvPr/>
        </p:nvSpPr>
        <p:spPr>
          <a:xfrm>
            <a:off x="49566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g206ee027238_0_132"/>
          <p:cNvSpPr/>
          <p:nvPr/>
        </p:nvSpPr>
        <p:spPr>
          <a:xfrm>
            <a:off x="52089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g206ee027238_0_132"/>
          <p:cNvSpPr/>
          <p:nvPr/>
        </p:nvSpPr>
        <p:spPr>
          <a:xfrm>
            <a:off x="54612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g206ee027238_0_132"/>
          <p:cNvSpPr/>
          <p:nvPr/>
        </p:nvSpPr>
        <p:spPr>
          <a:xfrm>
            <a:off x="5713575" y="1979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g206ee027238_0_132"/>
          <p:cNvSpPr/>
          <p:nvPr/>
        </p:nvSpPr>
        <p:spPr>
          <a:xfrm>
            <a:off x="4704375" y="22000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206ee027238_0_132"/>
          <p:cNvSpPr/>
          <p:nvPr/>
        </p:nvSpPr>
        <p:spPr>
          <a:xfrm>
            <a:off x="49566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g206ee027238_0_132"/>
          <p:cNvSpPr/>
          <p:nvPr/>
        </p:nvSpPr>
        <p:spPr>
          <a:xfrm>
            <a:off x="52089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g206ee027238_0_132"/>
          <p:cNvSpPr/>
          <p:nvPr/>
        </p:nvSpPr>
        <p:spPr>
          <a:xfrm>
            <a:off x="54612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g206ee027238_0_132"/>
          <p:cNvSpPr/>
          <p:nvPr/>
        </p:nvSpPr>
        <p:spPr>
          <a:xfrm>
            <a:off x="5713575" y="2200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g206ee027238_0_132"/>
          <p:cNvSpPr/>
          <p:nvPr/>
        </p:nvSpPr>
        <p:spPr>
          <a:xfrm>
            <a:off x="47043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206ee027238_0_132"/>
          <p:cNvSpPr/>
          <p:nvPr/>
        </p:nvSpPr>
        <p:spPr>
          <a:xfrm>
            <a:off x="49566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g206ee027238_0_132"/>
          <p:cNvSpPr/>
          <p:nvPr/>
        </p:nvSpPr>
        <p:spPr>
          <a:xfrm>
            <a:off x="52089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g206ee027238_0_132"/>
          <p:cNvSpPr/>
          <p:nvPr/>
        </p:nvSpPr>
        <p:spPr>
          <a:xfrm>
            <a:off x="54612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g206ee027238_0_132"/>
          <p:cNvSpPr/>
          <p:nvPr/>
        </p:nvSpPr>
        <p:spPr>
          <a:xfrm>
            <a:off x="5713575" y="2420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206ee027238_0_132"/>
          <p:cNvSpPr/>
          <p:nvPr/>
        </p:nvSpPr>
        <p:spPr>
          <a:xfrm>
            <a:off x="47043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206ee027238_0_132"/>
          <p:cNvSpPr/>
          <p:nvPr/>
        </p:nvSpPr>
        <p:spPr>
          <a:xfrm>
            <a:off x="49566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g206ee027238_0_132"/>
          <p:cNvSpPr/>
          <p:nvPr/>
        </p:nvSpPr>
        <p:spPr>
          <a:xfrm>
            <a:off x="52089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g206ee027238_0_132"/>
          <p:cNvSpPr/>
          <p:nvPr/>
        </p:nvSpPr>
        <p:spPr>
          <a:xfrm>
            <a:off x="54612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g206ee027238_0_132"/>
          <p:cNvSpPr/>
          <p:nvPr/>
        </p:nvSpPr>
        <p:spPr>
          <a:xfrm>
            <a:off x="5713575" y="2641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g206ee027238_0_132"/>
          <p:cNvSpPr/>
          <p:nvPr/>
        </p:nvSpPr>
        <p:spPr>
          <a:xfrm rot="5400000">
            <a:off x="76446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g206ee027238_0_132"/>
          <p:cNvSpPr/>
          <p:nvPr/>
        </p:nvSpPr>
        <p:spPr>
          <a:xfrm rot="5400000">
            <a:off x="76446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g206ee027238_0_132"/>
          <p:cNvSpPr/>
          <p:nvPr/>
        </p:nvSpPr>
        <p:spPr>
          <a:xfrm rot="5400000">
            <a:off x="76446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g206ee027238_0_132"/>
          <p:cNvSpPr/>
          <p:nvPr/>
        </p:nvSpPr>
        <p:spPr>
          <a:xfrm rot="5400000">
            <a:off x="76446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g206ee027238_0_132"/>
          <p:cNvSpPr/>
          <p:nvPr/>
        </p:nvSpPr>
        <p:spPr>
          <a:xfrm rot="5400000">
            <a:off x="76446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g206ee027238_0_132"/>
          <p:cNvSpPr/>
          <p:nvPr/>
        </p:nvSpPr>
        <p:spPr>
          <a:xfrm rot="5400000">
            <a:off x="74238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g206ee027238_0_132"/>
          <p:cNvSpPr/>
          <p:nvPr/>
        </p:nvSpPr>
        <p:spPr>
          <a:xfrm rot="5400000">
            <a:off x="74238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206ee027238_0_132"/>
          <p:cNvSpPr/>
          <p:nvPr/>
        </p:nvSpPr>
        <p:spPr>
          <a:xfrm rot="5400000">
            <a:off x="74238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g206ee027238_0_132"/>
          <p:cNvSpPr/>
          <p:nvPr/>
        </p:nvSpPr>
        <p:spPr>
          <a:xfrm rot="5400000">
            <a:off x="74238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g206ee027238_0_132"/>
          <p:cNvSpPr/>
          <p:nvPr/>
        </p:nvSpPr>
        <p:spPr>
          <a:xfrm rot="5400000">
            <a:off x="74238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g206ee027238_0_132"/>
          <p:cNvSpPr/>
          <p:nvPr/>
        </p:nvSpPr>
        <p:spPr>
          <a:xfrm rot="5400000">
            <a:off x="72030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g206ee027238_0_132"/>
          <p:cNvSpPr/>
          <p:nvPr/>
        </p:nvSpPr>
        <p:spPr>
          <a:xfrm rot="5400000">
            <a:off x="72030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206ee027238_0_132"/>
          <p:cNvSpPr/>
          <p:nvPr/>
        </p:nvSpPr>
        <p:spPr>
          <a:xfrm rot="5400000">
            <a:off x="72030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g206ee027238_0_132"/>
          <p:cNvSpPr/>
          <p:nvPr/>
        </p:nvSpPr>
        <p:spPr>
          <a:xfrm rot="5400000">
            <a:off x="72030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g206ee027238_0_132"/>
          <p:cNvSpPr/>
          <p:nvPr/>
        </p:nvSpPr>
        <p:spPr>
          <a:xfrm rot="5400000">
            <a:off x="72030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g206ee027238_0_132"/>
          <p:cNvSpPr/>
          <p:nvPr/>
        </p:nvSpPr>
        <p:spPr>
          <a:xfrm rot="5400000">
            <a:off x="69822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g206ee027238_0_132"/>
          <p:cNvSpPr/>
          <p:nvPr/>
        </p:nvSpPr>
        <p:spPr>
          <a:xfrm rot="5400000">
            <a:off x="69822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g206ee027238_0_132"/>
          <p:cNvSpPr/>
          <p:nvPr/>
        </p:nvSpPr>
        <p:spPr>
          <a:xfrm rot="5400000">
            <a:off x="69822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g206ee027238_0_132"/>
          <p:cNvSpPr/>
          <p:nvPr/>
        </p:nvSpPr>
        <p:spPr>
          <a:xfrm rot="5400000">
            <a:off x="69822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g206ee027238_0_132"/>
          <p:cNvSpPr/>
          <p:nvPr/>
        </p:nvSpPr>
        <p:spPr>
          <a:xfrm rot="5400000">
            <a:off x="69822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g206ee027238_0_132"/>
          <p:cNvSpPr/>
          <p:nvPr/>
        </p:nvSpPr>
        <p:spPr>
          <a:xfrm rot="5400000">
            <a:off x="6761475" y="1553375"/>
            <a:ext cx="252300" cy="220800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g206ee027238_0_132"/>
          <p:cNvSpPr/>
          <p:nvPr/>
        </p:nvSpPr>
        <p:spPr>
          <a:xfrm rot="5400000">
            <a:off x="67614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g206ee027238_0_132"/>
          <p:cNvSpPr/>
          <p:nvPr/>
        </p:nvSpPr>
        <p:spPr>
          <a:xfrm rot="5400000">
            <a:off x="67614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g206ee027238_0_132"/>
          <p:cNvSpPr/>
          <p:nvPr/>
        </p:nvSpPr>
        <p:spPr>
          <a:xfrm rot="5400000">
            <a:off x="67614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g206ee027238_0_132"/>
          <p:cNvSpPr/>
          <p:nvPr/>
        </p:nvSpPr>
        <p:spPr>
          <a:xfrm rot="5400000">
            <a:off x="67614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g206ee027238_0_132"/>
          <p:cNvSpPr txBox="1"/>
          <p:nvPr/>
        </p:nvSpPr>
        <p:spPr>
          <a:xfrm>
            <a:off x="6883938" y="3176550"/>
            <a:ext cx="1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NxP</a:t>
            </a:r>
            <a:endParaRPr/>
          </a:p>
        </p:txBody>
      </p:sp>
      <p:sp>
        <p:nvSpPr>
          <p:cNvPr id="1699" name="Google Shape;1699;g206ee027238_0_132"/>
          <p:cNvSpPr txBox="1"/>
          <p:nvPr/>
        </p:nvSpPr>
        <p:spPr>
          <a:xfrm>
            <a:off x="4639275" y="14864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a00</a:t>
            </a:r>
            <a:endParaRPr sz="900"/>
          </a:p>
        </p:txBody>
      </p:sp>
      <p:sp>
        <p:nvSpPr>
          <p:cNvPr id="1700" name="Google Shape;1700;g206ee027238_0_132"/>
          <p:cNvSpPr txBox="1"/>
          <p:nvPr/>
        </p:nvSpPr>
        <p:spPr>
          <a:xfrm>
            <a:off x="4639275" y="17072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a10</a:t>
            </a:r>
            <a:endParaRPr sz="900"/>
          </a:p>
        </p:txBody>
      </p:sp>
      <p:sp>
        <p:nvSpPr>
          <p:cNvPr id="1701" name="Google Shape;1701;g206ee027238_0_132"/>
          <p:cNvSpPr txBox="1"/>
          <p:nvPr/>
        </p:nvSpPr>
        <p:spPr>
          <a:xfrm>
            <a:off x="4639275" y="19280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a20</a:t>
            </a:r>
            <a:endParaRPr sz="900"/>
          </a:p>
        </p:txBody>
      </p:sp>
      <p:sp>
        <p:nvSpPr>
          <p:cNvPr id="1702" name="Google Shape;1702;g206ee027238_0_132"/>
          <p:cNvSpPr txBox="1"/>
          <p:nvPr/>
        </p:nvSpPr>
        <p:spPr>
          <a:xfrm>
            <a:off x="4639275" y="21488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a30</a:t>
            </a:r>
            <a:endParaRPr sz="900"/>
          </a:p>
        </p:txBody>
      </p:sp>
      <p:sp>
        <p:nvSpPr>
          <p:cNvPr id="1703" name="Google Shape;1703;g206ee027238_0_132"/>
          <p:cNvSpPr txBox="1"/>
          <p:nvPr/>
        </p:nvSpPr>
        <p:spPr>
          <a:xfrm>
            <a:off x="6897925" y="14864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b_vec 0</a:t>
            </a:r>
            <a:endParaRPr sz="900"/>
          </a:p>
        </p:txBody>
      </p:sp>
      <p:cxnSp>
        <p:nvCxnSpPr>
          <p:cNvPr id="1704" name="Google Shape;1704;g206ee027238_0_132"/>
          <p:cNvCxnSpPr/>
          <p:nvPr/>
        </p:nvCxnSpPr>
        <p:spPr>
          <a:xfrm>
            <a:off x="5047000" y="1979675"/>
            <a:ext cx="7821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5" name="Google Shape;1705;g206ee027238_0_132"/>
          <p:cNvCxnSpPr/>
          <p:nvPr/>
        </p:nvCxnSpPr>
        <p:spPr>
          <a:xfrm>
            <a:off x="7327613" y="1853600"/>
            <a:ext cx="0" cy="83070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6" name="Google Shape;1706;g206ee027238_0_132"/>
          <p:cNvSpPr/>
          <p:nvPr/>
        </p:nvSpPr>
        <p:spPr>
          <a:xfrm rot="5400000">
            <a:off x="7865475" y="1553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g206ee027238_0_132"/>
          <p:cNvSpPr/>
          <p:nvPr/>
        </p:nvSpPr>
        <p:spPr>
          <a:xfrm rot="5400000">
            <a:off x="78654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g206ee027238_0_132"/>
          <p:cNvSpPr/>
          <p:nvPr/>
        </p:nvSpPr>
        <p:spPr>
          <a:xfrm rot="5400000">
            <a:off x="78654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g206ee027238_0_132"/>
          <p:cNvSpPr/>
          <p:nvPr/>
        </p:nvSpPr>
        <p:spPr>
          <a:xfrm rot="5400000">
            <a:off x="78654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g206ee027238_0_132"/>
          <p:cNvSpPr/>
          <p:nvPr/>
        </p:nvSpPr>
        <p:spPr>
          <a:xfrm rot="5400000">
            <a:off x="78654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g206ee027238_0_132"/>
          <p:cNvSpPr/>
          <p:nvPr/>
        </p:nvSpPr>
        <p:spPr>
          <a:xfrm rot="5400000">
            <a:off x="8086275" y="1553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g206ee027238_0_132"/>
          <p:cNvSpPr/>
          <p:nvPr/>
        </p:nvSpPr>
        <p:spPr>
          <a:xfrm rot="5400000">
            <a:off x="80862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g206ee027238_0_132"/>
          <p:cNvSpPr/>
          <p:nvPr/>
        </p:nvSpPr>
        <p:spPr>
          <a:xfrm rot="5400000">
            <a:off x="80862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g206ee027238_0_132"/>
          <p:cNvSpPr/>
          <p:nvPr/>
        </p:nvSpPr>
        <p:spPr>
          <a:xfrm rot="5400000">
            <a:off x="80862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g206ee027238_0_132"/>
          <p:cNvSpPr/>
          <p:nvPr/>
        </p:nvSpPr>
        <p:spPr>
          <a:xfrm rot="5400000">
            <a:off x="80862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g206ee027238_0_132"/>
          <p:cNvSpPr/>
          <p:nvPr/>
        </p:nvSpPr>
        <p:spPr>
          <a:xfrm rot="5400000">
            <a:off x="8307075" y="15533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g206ee027238_0_132"/>
          <p:cNvSpPr/>
          <p:nvPr/>
        </p:nvSpPr>
        <p:spPr>
          <a:xfrm rot="5400000">
            <a:off x="8307075" y="18056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8" name="Google Shape;1718;g206ee027238_0_132"/>
          <p:cNvSpPr/>
          <p:nvPr/>
        </p:nvSpPr>
        <p:spPr>
          <a:xfrm rot="5400000">
            <a:off x="8307075" y="20579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g206ee027238_0_132"/>
          <p:cNvSpPr/>
          <p:nvPr/>
        </p:nvSpPr>
        <p:spPr>
          <a:xfrm rot="5400000">
            <a:off x="8307075" y="23102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g206ee027238_0_132"/>
          <p:cNvSpPr/>
          <p:nvPr/>
        </p:nvSpPr>
        <p:spPr>
          <a:xfrm rot="5400000">
            <a:off x="8307075" y="2562575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g206ee027238_0_132"/>
          <p:cNvSpPr/>
          <p:nvPr/>
        </p:nvSpPr>
        <p:spPr>
          <a:xfrm rot="5400000">
            <a:off x="109457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g206ee027238_0_132"/>
          <p:cNvSpPr/>
          <p:nvPr/>
        </p:nvSpPr>
        <p:spPr>
          <a:xfrm rot="5400000">
            <a:off x="107249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206ee027238_0_132"/>
          <p:cNvSpPr/>
          <p:nvPr/>
        </p:nvSpPr>
        <p:spPr>
          <a:xfrm rot="5400000">
            <a:off x="105041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g206ee027238_0_132"/>
          <p:cNvSpPr/>
          <p:nvPr/>
        </p:nvSpPr>
        <p:spPr>
          <a:xfrm rot="5400000">
            <a:off x="102833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g206ee027238_0_132"/>
          <p:cNvSpPr/>
          <p:nvPr/>
        </p:nvSpPr>
        <p:spPr>
          <a:xfrm rot="5400000">
            <a:off x="10062550" y="14640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g206ee027238_0_132"/>
          <p:cNvSpPr/>
          <p:nvPr/>
        </p:nvSpPr>
        <p:spPr>
          <a:xfrm rot="5400000">
            <a:off x="11166550" y="1464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g206ee027238_0_132"/>
          <p:cNvSpPr/>
          <p:nvPr/>
        </p:nvSpPr>
        <p:spPr>
          <a:xfrm rot="5400000">
            <a:off x="11387350" y="1464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g206ee027238_0_132"/>
          <p:cNvSpPr/>
          <p:nvPr/>
        </p:nvSpPr>
        <p:spPr>
          <a:xfrm rot="5400000">
            <a:off x="11608150" y="1464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g206ee027238_0_132"/>
          <p:cNvSpPr/>
          <p:nvPr/>
        </p:nvSpPr>
        <p:spPr>
          <a:xfrm rot="5400000">
            <a:off x="109457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g206ee027238_0_132"/>
          <p:cNvSpPr/>
          <p:nvPr/>
        </p:nvSpPr>
        <p:spPr>
          <a:xfrm rot="5400000">
            <a:off x="107249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206ee027238_0_132"/>
          <p:cNvSpPr/>
          <p:nvPr/>
        </p:nvSpPr>
        <p:spPr>
          <a:xfrm rot="5400000">
            <a:off x="105041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206ee027238_0_132"/>
          <p:cNvSpPr/>
          <p:nvPr/>
        </p:nvSpPr>
        <p:spPr>
          <a:xfrm rot="5400000">
            <a:off x="102833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g206ee027238_0_132"/>
          <p:cNvSpPr/>
          <p:nvPr/>
        </p:nvSpPr>
        <p:spPr>
          <a:xfrm rot="5400000">
            <a:off x="10062550" y="17163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g206ee027238_0_132"/>
          <p:cNvSpPr/>
          <p:nvPr/>
        </p:nvSpPr>
        <p:spPr>
          <a:xfrm rot="5400000">
            <a:off x="11166550" y="17163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g206ee027238_0_132"/>
          <p:cNvSpPr/>
          <p:nvPr/>
        </p:nvSpPr>
        <p:spPr>
          <a:xfrm rot="5400000">
            <a:off x="11387350" y="17163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g206ee027238_0_132"/>
          <p:cNvSpPr/>
          <p:nvPr/>
        </p:nvSpPr>
        <p:spPr>
          <a:xfrm rot="5400000">
            <a:off x="11608150" y="17163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g206ee027238_0_132"/>
          <p:cNvSpPr/>
          <p:nvPr/>
        </p:nvSpPr>
        <p:spPr>
          <a:xfrm rot="5400000">
            <a:off x="109457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g206ee027238_0_132"/>
          <p:cNvSpPr/>
          <p:nvPr/>
        </p:nvSpPr>
        <p:spPr>
          <a:xfrm rot="5400000">
            <a:off x="107249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g206ee027238_0_132"/>
          <p:cNvSpPr/>
          <p:nvPr/>
        </p:nvSpPr>
        <p:spPr>
          <a:xfrm rot="5400000">
            <a:off x="105041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g206ee027238_0_132"/>
          <p:cNvSpPr/>
          <p:nvPr/>
        </p:nvSpPr>
        <p:spPr>
          <a:xfrm rot="5400000">
            <a:off x="102833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g206ee027238_0_132"/>
          <p:cNvSpPr/>
          <p:nvPr/>
        </p:nvSpPr>
        <p:spPr>
          <a:xfrm rot="5400000">
            <a:off x="10062550" y="19686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g206ee027238_0_132"/>
          <p:cNvSpPr/>
          <p:nvPr/>
        </p:nvSpPr>
        <p:spPr>
          <a:xfrm rot="5400000">
            <a:off x="11166550" y="196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g206ee027238_0_132"/>
          <p:cNvSpPr/>
          <p:nvPr/>
        </p:nvSpPr>
        <p:spPr>
          <a:xfrm rot="5400000">
            <a:off x="11387350" y="196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206ee027238_0_132"/>
          <p:cNvSpPr/>
          <p:nvPr/>
        </p:nvSpPr>
        <p:spPr>
          <a:xfrm rot="5400000">
            <a:off x="11608150" y="196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g206ee027238_0_132"/>
          <p:cNvSpPr/>
          <p:nvPr/>
        </p:nvSpPr>
        <p:spPr>
          <a:xfrm rot="5400000">
            <a:off x="109457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206ee027238_0_132"/>
          <p:cNvSpPr/>
          <p:nvPr/>
        </p:nvSpPr>
        <p:spPr>
          <a:xfrm rot="5400000">
            <a:off x="107249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g206ee027238_0_132"/>
          <p:cNvSpPr/>
          <p:nvPr/>
        </p:nvSpPr>
        <p:spPr>
          <a:xfrm rot="5400000">
            <a:off x="105041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g206ee027238_0_132"/>
          <p:cNvSpPr/>
          <p:nvPr/>
        </p:nvSpPr>
        <p:spPr>
          <a:xfrm rot="5400000">
            <a:off x="102833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g206ee027238_0_132"/>
          <p:cNvSpPr/>
          <p:nvPr/>
        </p:nvSpPr>
        <p:spPr>
          <a:xfrm rot="5400000">
            <a:off x="10062550" y="2220913"/>
            <a:ext cx="252300" cy="2208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g206ee027238_0_132"/>
          <p:cNvSpPr/>
          <p:nvPr/>
        </p:nvSpPr>
        <p:spPr>
          <a:xfrm rot="5400000">
            <a:off x="11166550" y="22209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g206ee027238_0_132"/>
          <p:cNvSpPr/>
          <p:nvPr/>
        </p:nvSpPr>
        <p:spPr>
          <a:xfrm rot="5400000">
            <a:off x="11387350" y="22209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g206ee027238_0_132"/>
          <p:cNvSpPr/>
          <p:nvPr/>
        </p:nvSpPr>
        <p:spPr>
          <a:xfrm rot="5400000">
            <a:off x="11608150" y="22209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g206ee027238_0_132"/>
          <p:cNvSpPr/>
          <p:nvPr/>
        </p:nvSpPr>
        <p:spPr>
          <a:xfrm rot="5400000">
            <a:off x="109457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206ee027238_0_132"/>
          <p:cNvSpPr/>
          <p:nvPr/>
        </p:nvSpPr>
        <p:spPr>
          <a:xfrm rot="5400000">
            <a:off x="107249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g206ee027238_0_132"/>
          <p:cNvSpPr/>
          <p:nvPr/>
        </p:nvSpPr>
        <p:spPr>
          <a:xfrm rot="5400000">
            <a:off x="105041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g206ee027238_0_132"/>
          <p:cNvSpPr/>
          <p:nvPr/>
        </p:nvSpPr>
        <p:spPr>
          <a:xfrm rot="5400000">
            <a:off x="102833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g206ee027238_0_132"/>
          <p:cNvSpPr/>
          <p:nvPr/>
        </p:nvSpPr>
        <p:spPr>
          <a:xfrm rot="5400000">
            <a:off x="100625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g206ee027238_0_132"/>
          <p:cNvSpPr/>
          <p:nvPr/>
        </p:nvSpPr>
        <p:spPr>
          <a:xfrm rot="5400000">
            <a:off x="111665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g206ee027238_0_132"/>
          <p:cNvSpPr/>
          <p:nvPr/>
        </p:nvSpPr>
        <p:spPr>
          <a:xfrm rot="5400000">
            <a:off x="113873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g206ee027238_0_132"/>
          <p:cNvSpPr/>
          <p:nvPr/>
        </p:nvSpPr>
        <p:spPr>
          <a:xfrm rot="5400000">
            <a:off x="11608150" y="2473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g206ee027238_0_132"/>
          <p:cNvSpPr/>
          <p:nvPr/>
        </p:nvSpPr>
        <p:spPr>
          <a:xfrm rot="5400000">
            <a:off x="109457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g206ee027238_0_132"/>
          <p:cNvSpPr/>
          <p:nvPr/>
        </p:nvSpPr>
        <p:spPr>
          <a:xfrm rot="5400000">
            <a:off x="107249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g206ee027238_0_132"/>
          <p:cNvSpPr/>
          <p:nvPr/>
        </p:nvSpPr>
        <p:spPr>
          <a:xfrm rot="5400000">
            <a:off x="105041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g206ee027238_0_132"/>
          <p:cNvSpPr/>
          <p:nvPr/>
        </p:nvSpPr>
        <p:spPr>
          <a:xfrm rot="5400000">
            <a:off x="102833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g206ee027238_0_132"/>
          <p:cNvSpPr/>
          <p:nvPr/>
        </p:nvSpPr>
        <p:spPr>
          <a:xfrm rot="5400000">
            <a:off x="100625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g206ee027238_0_132"/>
          <p:cNvSpPr/>
          <p:nvPr/>
        </p:nvSpPr>
        <p:spPr>
          <a:xfrm rot="5400000">
            <a:off x="111665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206ee027238_0_132"/>
          <p:cNvSpPr/>
          <p:nvPr/>
        </p:nvSpPr>
        <p:spPr>
          <a:xfrm rot="5400000">
            <a:off x="113873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206ee027238_0_132"/>
          <p:cNvSpPr/>
          <p:nvPr/>
        </p:nvSpPr>
        <p:spPr>
          <a:xfrm rot="5400000">
            <a:off x="11608150" y="27255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g206ee027238_0_132"/>
          <p:cNvSpPr/>
          <p:nvPr/>
        </p:nvSpPr>
        <p:spPr>
          <a:xfrm>
            <a:off x="9087175" y="2101200"/>
            <a:ext cx="604200" cy="19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g206ee027238_0_132"/>
          <p:cNvSpPr txBox="1"/>
          <p:nvPr/>
        </p:nvSpPr>
        <p:spPr>
          <a:xfrm>
            <a:off x="10246188" y="3176550"/>
            <a:ext cx="1509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C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MxP</a:t>
            </a:r>
            <a:endParaRPr/>
          </a:p>
        </p:txBody>
      </p:sp>
      <p:sp>
        <p:nvSpPr>
          <p:cNvPr id="1771" name="Google Shape;1771;g206ee027238_0_132"/>
          <p:cNvSpPr txBox="1"/>
          <p:nvPr/>
        </p:nvSpPr>
        <p:spPr>
          <a:xfrm>
            <a:off x="10238800" y="14128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vreg1</a:t>
            </a:r>
            <a:endParaRPr b="1" sz="900"/>
          </a:p>
        </p:txBody>
      </p:sp>
      <p:sp>
        <p:nvSpPr>
          <p:cNvPr id="1772" name="Google Shape;1772;g206ee027238_0_132"/>
          <p:cNvSpPr txBox="1"/>
          <p:nvPr/>
        </p:nvSpPr>
        <p:spPr>
          <a:xfrm>
            <a:off x="10238800" y="1667600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vreg2</a:t>
            </a:r>
            <a:endParaRPr b="1" sz="900"/>
          </a:p>
        </p:txBody>
      </p:sp>
      <p:sp>
        <p:nvSpPr>
          <p:cNvPr id="1773" name="Google Shape;1773;g206ee027238_0_132"/>
          <p:cNvSpPr txBox="1"/>
          <p:nvPr/>
        </p:nvSpPr>
        <p:spPr>
          <a:xfrm>
            <a:off x="10234925" y="19174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vreg3</a:t>
            </a:r>
            <a:endParaRPr b="1" sz="900"/>
          </a:p>
        </p:txBody>
      </p:sp>
      <p:sp>
        <p:nvSpPr>
          <p:cNvPr id="1774" name="Google Shape;1774;g206ee027238_0_132"/>
          <p:cNvSpPr txBox="1"/>
          <p:nvPr/>
        </p:nvSpPr>
        <p:spPr>
          <a:xfrm>
            <a:off x="10234925" y="2169775"/>
            <a:ext cx="78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/>
              <a:t>vreg4</a:t>
            </a:r>
            <a:endParaRPr b="1" sz="900"/>
          </a:p>
        </p:txBody>
      </p:sp>
      <p:sp>
        <p:nvSpPr>
          <p:cNvPr id="1775" name="Google Shape;1775;g206ee027238_0_132"/>
          <p:cNvSpPr txBox="1"/>
          <p:nvPr/>
        </p:nvSpPr>
        <p:spPr>
          <a:xfrm>
            <a:off x="477950" y="4255500"/>
            <a:ext cx="3798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Improved MatMul: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Broadcast b_vec to all lanes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Each lane gets sufficient elements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Load A into VRF</a:t>
            </a:r>
            <a:endParaRPr/>
          </a:p>
        </p:txBody>
      </p:sp>
      <p:sp>
        <p:nvSpPr>
          <p:cNvPr id="1776" name="Google Shape;1776;g206ee027238_0_132"/>
          <p:cNvSpPr txBox="1"/>
          <p:nvPr/>
        </p:nvSpPr>
        <p:spPr>
          <a:xfrm>
            <a:off x="477950" y="1433825"/>
            <a:ext cx="379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MatMul: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vl depends on 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nr_lanes </a:t>
            </a:r>
            <a:r>
              <a:rPr b="1" lang="en-US" sz="1800"/>
              <a:t>↑</a:t>
            </a:r>
            <a:r>
              <a:rPr lang="en-US"/>
              <a:t> </a:t>
            </a:r>
            <a:r>
              <a:rPr lang="en-US">
                <a:solidFill>
                  <a:srgbClr val="232629"/>
                </a:solidFill>
                <a:highlight>
                  <a:srgbClr val="FFFFFF"/>
                </a:highlight>
              </a:rPr>
              <a:t>nr_elements in each lane </a:t>
            </a:r>
            <a:r>
              <a:rPr b="1" lang="en-US" sz="1800">
                <a:solidFill>
                  <a:srgbClr val="232629"/>
                </a:solidFill>
                <a:highlight>
                  <a:srgbClr val="FFFFFF"/>
                </a:highlight>
              </a:rPr>
              <a:t>↓</a:t>
            </a:r>
            <a:endParaRPr b="1" sz="18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32629"/>
              </a:buClr>
              <a:buSzPts val="1400"/>
              <a:buChar char="●"/>
            </a:pPr>
            <a:r>
              <a:rPr lang="en-US">
                <a:solidFill>
                  <a:srgbClr val="232629"/>
                </a:solidFill>
                <a:highlight>
                  <a:srgbClr val="FFFFFF"/>
                </a:highlight>
              </a:rPr>
              <a:t>A is loaded by the scalar core</a:t>
            </a:r>
            <a:endParaRPr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  <p:sp>
        <p:nvSpPr>
          <p:cNvPr id="1777" name="Google Shape;1777;g206ee027238_0_132"/>
          <p:cNvSpPr txBox="1"/>
          <p:nvPr/>
        </p:nvSpPr>
        <p:spPr>
          <a:xfrm>
            <a:off x="7167450" y="5422075"/>
            <a:ext cx="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</a:t>
            </a:r>
            <a:endParaRPr/>
          </a:p>
        </p:txBody>
      </p:sp>
      <p:sp>
        <p:nvSpPr>
          <p:cNvPr id="1778" name="Google Shape;1778;g206ee027238_0_132"/>
          <p:cNvSpPr/>
          <p:nvPr/>
        </p:nvSpPr>
        <p:spPr>
          <a:xfrm>
            <a:off x="5635950" y="49546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/>
          </a:p>
        </p:txBody>
      </p:sp>
      <p:sp>
        <p:nvSpPr>
          <p:cNvPr id="1779" name="Google Shape;1779;g206ee027238_0_132"/>
          <p:cNvSpPr/>
          <p:nvPr/>
        </p:nvSpPr>
        <p:spPr>
          <a:xfrm>
            <a:off x="58882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g206ee027238_0_132"/>
          <p:cNvSpPr/>
          <p:nvPr/>
        </p:nvSpPr>
        <p:spPr>
          <a:xfrm>
            <a:off x="61405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g206ee027238_0_132"/>
          <p:cNvSpPr/>
          <p:nvPr/>
        </p:nvSpPr>
        <p:spPr>
          <a:xfrm>
            <a:off x="63928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g206ee027238_0_132"/>
          <p:cNvSpPr/>
          <p:nvPr/>
        </p:nvSpPr>
        <p:spPr>
          <a:xfrm>
            <a:off x="6645150" y="4954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g206ee027238_0_132"/>
          <p:cNvSpPr/>
          <p:nvPr/>
        </p:nvSpPr>
        <p:spPr>
          <a:xfrm>
            <a:off x="5635950" y="51754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g206ee027238_0_132"/>
          <p:cNvSpPr/>
          <p:nvPr/>
        </p:nvSpPr>
        <p:spPr>
          <a:xfrm>
            <a:off x="58882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206ee027238_0_132"/>
          <p:cNvSpPr/>
          <p:nvPr/>
        </p:nvSpPr>
        <p:spPr>
          <a:xfrm>
            <a:off x="61405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g206ee027238_0_132"/>
          <p:cNvSpPr/>
          <p:nvPr/>
        </p:nvSpPr>
        <p:spPr>
          <a:xfrm>
            <a:off x="63928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g206ee027238_0_132"/>
          <p:cNvSpPr/>
          <p:nvPr/>
        </p:nvSpPr>
        <p:spPr>
          <a:xfrm>
            <a:off x="6645150" y="51754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g206ee027238_0_132"/>
          <p:cNvSpPr/>
          <p:nvPr/>
        </p:nvSpPr>
        <p:spPr>
          <a:xfrm>
            <a:off x="5635950" y="53962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g206ee027238_0_132"/>
          <p:cNvSpPr/>
          <p:nvPr/>
        </p:nvSpPr>
        <p:spPr>
          <a:xfrm>
            <a:off x="58882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g206ee027238_0_132"/>
          <p:cNvSpPr/>
          <p:nvPr/>
        </p:nvSpPr>
        <p:spPr>
          <a:xfrm>
            <a:off x="61405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g206ee027238_0_132"/>
          <p:cNvSpPr/>
          <p:nvPr/>
        </p:nvSpPr>
        <p:spPr>
          <a:xfrm>
            <a:off x="63928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g206ee027238_0_132"/>
          <p:cNvSpPr/>
          <p:nvPr/>
        </p:nvSpPr>
        <p:spPr>
          <a:xfrm>
            <a:off x="6645150" y="53962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g206ee027238_0_132"/>
          <p:cNvSpPr/>
          <p:nvPr/>
        </p:nvSpPr>
        <p:spPr>
          <a:xfrm>
            <a:off x="5635950" y="5617013"/>
            <a:ext cx="252300" cy="220800"/>
          </a:xfrm>
          <a:prstGeom prst="rect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g206ee027238_0_132"/>
          <p:cNvSpPr/>
          <p:nvPr/>
        </p:nvSpPr>
        <p:spPr>
          <a:xfrm>
            <a:off x="58882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g206ee027238_0_132"/>
          <p:cNvSpPr/>
          <p:nvPr/>
        </p:nvSpPr>
        <p:spPr>
          <a:xfrm>
            <a:off x="61405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g206ee027238_0_132"/>
          <p:cNvSpPr/>
          <p:nvPr/>
        </p:nvSpPr>
        <p:spPr>
          <a:xfrm>
            <a:off x="63928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g206ee027238_0_132"/>
          <p:cNvSpPr/>
          <p:nvPr/>
        </p:nvSpPr>
        <p:spPr>
          <a:xfrm>
            <a:off x="6645150" y="56170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g206ee027238_0_132"/>
          <p:cNvSpPr/>
          <p:nvPr/>
        </p:nvSpPr>
        <p:spPr>
          <a:xfrm>
            <a:off x="56359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g206ee027238_0_132"/>
          <p:cNvSpPr/>
          <p:nvPr/>
        </p:nvSpPr>
        <p:spPr>
          <a:xfrm>
            <a:off x="58882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g206ee027238_0_132"/>
          <p:cNvSpPr/>
          <p:nvPr/>
        </p:nvSpPr>
        <p:spPr>
          <a:xfrm>
            <a:off x="61405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g206ee027238_0_132"/>
          <p:cNvSpPr/>
          <p:nvPr/>
        </p:nvSpPr>
        <p:spPr>
          <a:xfrm>
            <a:off x="63928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g206ee027238_0_132"/>
          <p:cNvSpPr/>
          <p:nvPr/>
        </p:nvSpPr>
        <p:spPr>
          <a:xfrm>
            <a:off x="6645150" y="58378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g206ee027238_0_132"/>
          <p:cNvSpPr/>
          <p:nvPr/>
        </p:nvSpPr>
        <p:spPr>
          <a:xfrm>
            <a:off x="56359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g206ee027238_0_132"/>
          <p:cNvSpPr/>
          <p:nvPr/>
        </p:nvSpPr>
        <p:spPr>
          <a:xfrm>
            <a:off x="58882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g206ee027238_0_132"/>
          <p:cNvSpPr/>
          <p:nvPr/>
        </p:nvSpPr>
        <p:spPr>
          <a:xfrm>
            <a:off x="61405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g206ee027238_0_132"/>
          <p:cNvSpPr/>
          <p:nvPr/>
        </p:nvSpPr>
        <p:spPr>
          <a:xfrm>
            <a:off x="63928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g206ee027238_0_132"/>
          <p:cNvSpPr/>
          <p:nvPr/>
        </p:nvSpPr>
        <p:spPr>
          <a:xfrm>
            <a:off x="6645150" y="6058613"/>
            <a:ext cx="252300" cy="2208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g206ee027238_0_132"/>
          <p:cNvSpPr txBox="1"/>
          <p:nvPr/>
        </p:nvSpPr>
        <p:spPr>
          <a:xfrm>
            <a:off x="5570850" y="49034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09" name="Google Shape;1809;g206ee027238_0_132"/>
          <p:cNvSpPr txBox="1"/>
          <p:nvPr/>
        </p:nvSpPr>
        <p:spPr>
          <a:xfrm>
            <a:off x="5570850" y="51242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10" name="Google Shape;1810;g206ee027238_0_132"/>
          <p:cNvSpPr txBox="1"/>
          <p:nvPr/>
        </p:nvSpPr>
        <p:spPr>
          <a:xfrm>
            <a:off x="5570850" y="53450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sp>
        <p:nvSpPr>
          <p:cNvPr id="1811" name="Google Shape;1811;g206ee027238_0_132"/>
          <p:cNvSpPr txBox="1"/>
          <p:nvPr/>
        </p:nvSpPr>
        <p:spPr>
          <a:xfrm>
            <a:off x="5570850" y="5565863"/>
            <a:ext cx="38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1812" name="Google Shape;1812;g206ee027238_0_132"/>
          <p:cNvCxnSpPr/>
          <p:nvPr/>
        </p:nvCxnSpPr>
        <p:spPr>
          <a:xfrm>
            <a:off x="5978575" y="5396675"/>
            <a:ext cx="782100" cy="0"/>
          </a:xfrm>
          <a:prstGeom prst="straightConnector1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3" name="Google Shape;1813;g206ee027238_0_132"/>
          <p:cNvSpPr txBox="1"/>
          <p:nvPr/>
        </p:nvSpPr>
        <p:spPr>
          <a:xfrm rot="5400000">
            <a:off x="5347350" y="5235125"/>
            <a:ext cx="82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a_vec</a:t>
            </a:r>
            <a:endParaRPr sz="900"/>
          </a:p>
        </p:txBody>
      </p:sp>
      <p:sp>
        <p:nvSpPr>
          <p:cNvPr id="1814" name="Google Shape;1814;g206ee027238_0_132"/>
          <p:cNvSpPr/>
          <p:nvPr/>
        </p:nvSpPr>
        <p:spPr>
          <a:xfrm>
            <a:off x="5388150" y="4990450"/>
            <a:ext cx="143400" cy="829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g206ee027238_0_132"/>
          <p:cNvSpPr txBox="1"/>
          <p:nvPr/>
        </p:nvSpPr>
        <p:spPr>
          <a:xfrm>
            <a:off x="3313650" y="5228200"/>
            <a:ext cx="2035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vl = nr_lanes * reuse_size</a:t>
            </a:r>
            <a:endParaRPr sz="1100"/>
          </a:p>
        </p:txBody>
      </p:sp>
      <p:sp>
        <p:nvSpPr>
          <p:cNvPr id="1816" name="Google Shape;1816;g206ee027238_0_132"/>
          <p:cNvSpPr/>
          <p:nvPr/>
        </p:nvSpPr>
        <p:spPr>
          <a:xfrm rot="5400000">
            <a:off x="7272050" y="834900"/>
            <a:ext cx="136800" cy="10641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g206ee027238_0_132"/>
          <p:cNvSpPr txBox="1"/>
          <p:nvPr/>
        </p:nvSpPr>
        <p:spPr>
          <a:xfrm>
            <a:off x="7084000" y="893425"/>
            <a:ext cx="47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vl</a:t>
            </a:r>
            <a:endParaRPr sz="1100"/>
          </a:p>
        </p:txBody>
      </p:sp>
      <p:grpSp>
        <p:nvGrpSpPr>
          <p:cNvPr id="1818" name="Google Shape;1818;g206ee027238_0_132"/>
          <p:cNvGrpSpPr/>
          <p:nvPr/>
        </p:nvGrpSpPr>
        <p:grpSpPr>
          <a:xfrm>
            <a:off x="7241600" y="4420213"/>
            <a:ext cx="2233600" cy="1795913"/>
            <a:chOff x="7241600" y="4420213"/>
            <a:chExt cx="2233600" cy="1795913"/>
          </a:xfrm>
        </p:grpSpPr>
        <p:sp>
          <p:nvSpPr>
            <p:cNvPr id="1819" name="Google Shape;1819;g206ee027238_0_132"/>
            <p:cNvSpPr/>
            <p:nvPr/>
          </p:nvSpPr>
          <p:spPr>
            <a:xfrm rot="5400000">
              <a:off x="85762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g206ee027238_0_132"/>
            <p:cNvSpPr/>
            <p:nvPr/>
          </p:nvSpPr>
          <p:spPr>
            <a:xfrm rot="5400000">
              <a:off x="85762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g206ee027238_0_132"/>
            <p:cNvSpPr/>
            <p:nvPr/>
          </p:nvSpPr>
          <p:spPr>
            <a:xfrm rot="5400000">
              <a:off x="85762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g206ee027238_0_132"/>
            <p:cNvSpPr/>
            <p:nvPr/>
          </p:nvSpPr>
          <p:spPr>
            <a:xfrm rot="5400000">
              <a:off x="85762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g206ee027238_0_132"/>
            <p:cNvSpPr/>
            <p:nvPr/>
          </p:nvSpPr>
          <p:spPr>
            <a:xfrm rot="5400000">
              <a:off x="85762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g206ee027238_0_132"/>
            <p:cNvSpPr/>
            <p:nvPr/>
          </p:nvSpPr>
          <p:spPr>
            <a:xfrm rot="5400000">
              <a:off x="83554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g206ee027238_0_132"/>
            <p:cNvSpPr/>
            <p:nvPr/>
          </p:nvSpPr>
          <p:spPr>
            <a:xfrm rot="5400000">
              <a:off x="83554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g206ee027238_0_132"/>
            <p:cNvSpPr/>
            <p:nvPr/>
          </p:nvSpPr>
          <p:spPr>
            <a:xfrm rot="5400000">
              <a:off x="83554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g206ee027238_0_132"/>
            <p:cNvSpPr/>
            <p:nvPr/>
          </p:nvSpPr>
          <p:spPr>
            <a:xfrm rot="5400000">
              <a:off x="83554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g206ee027238_0_132"/>
            <p:cNvSpPr/>
            <p:nvPr/>
          </p:nvSpPr>
          <p:spPr>
            <a:xfrm rot="5400000">
              <a:off x="83554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g206ee027238_0_132"/>
            <p:cNvSpPr/>
            <p:nvPr/>
          </p:nvSpPr>
          <p:spPr>
            <a:xfrm rot="5400000">
              <a:off x="81346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g206ee027238_0_132"/>
            <p:cNvSpPr/>
            <p:nvPr/>
          </p:nvSpPr>
          <p:spPr>
            <a:xfrm rot="5400000">
              <a:off x="81346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g206ee027238_0_132"/>
            <p:cNvSpPr/>
            <p:nvPr/>
          </p:nvSpPr>
          <p:spPr>
            <a:xfrm rot="5400000">
              <a:off x="81346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g206ee027238_0_132"/>
            <p:cNvSpPr/>
            <p:nvPr/>
          </p:nvSpPr>
          <p:spPr>
            <a:xfrm rot="5400000">
              <a:off x="81346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g206ee027238_0_132"/>
            <p:cNvSpPr/>
            <p:nvPr/>
          </p:nvSpPr>
          <p:spPr>
            <a:xfrm rot="5400000">
              <a:off x="81346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g206ee027238_0_132"/>
            <p:cNvSpPr/>
            <p:nvPr/>
          </p:nvSpPr>
          <p:spPr>
            <a:xfrm rot="5400000">
              <a:off x="79138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g206ee027238_0_132"/>
            <p:cNvSpPr/>
            <p:nvPr/>
          </p:nvSpPr>
          <p:spPr>
            <a:xfrm rot="5400000">
              <a:off x="79138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g206ee027238_0_132"/>
            <p:cNvSpPr/>
            <p:nvPr/>
          </p:nvSpPr>
          <p:spPr>
            <a:xfrm rot="5400000">
              <a:off x="79138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g206ee027238_0_132"/>
            <p:cNvSpPr/>
            <p:nvPr/>
          </p:nvSpPr>
          <p:spPr>
            <a:xfrm rot="5400000">
              <a:off x="79138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g206ee027238_0_132"/>
            <p:cNvSpPr/>
            <p:nvPr/>
          </p:nvSpPr>
          <p:spPr>
            <a:xfrm rot="5400000">
              <a:off x="79138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g206ee027238_0_132"/>
            <p:cNvSpPr/>
            <p:nvPr/>
          </p:nvSpPr>
          <p:spPr>
            <a:xfrm rot="5400000">
              <a:off x="7693050" y="4970375"/>
              <a:ext cx="252300" cy="220800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g206ee027238_0_132"/>
            <p:cNvSpPr/>
            <p:nvPr/>
          </p:nvSpPr>
          <p:spPr>
            <a:xfrm rot="5400000">
              <a:off x="76930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g206ee027238_0_132"/>
            <p:cNvSpPr/>
            <p:nvPr/>
          </p:nvSpPr>
          <p:spPr>
            <a:xfrm rot="5400000">
              <a:off x="76930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g206ee027238_0_132"/>
            <p:cNvSpPr/>
            <p:nvPr/>
          </p:nvSpPr>
          <p:spPr>
            <a:xfrm rot="5400000">
              <a:off x="76930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g206ee027238_0_132"/>
            <p:cNvSpPr/>
            <p:nvPr/>
          </p:nvSpPr>
          <p:spPr>
            <a:xfrm rot="5400000">
              <a:off x="76930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g206ee027238_0_132"/>
            <p:cNvSpPr txBox="1"/>
            <p:nvPr/>
          </p:nvSpPr>
          <p:spPr>
            <a:xfrm>
              <a:off x="7829500" y="4903475"/>
              <a:ext cx="783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/>
                <a:t>b_vec 0</a:t>
              </a:r>
              <a:endParaRPr sz="900"/>
            </a:p>
          </p:txBody>
        </p:sp>
        <p:sp>
          <p:nvSpPr>
            <p:cNvPr id="1845" name="Google Shape;1845;g206ee027238_0_132"/>
            <p:cNvSpPr/>
            <p:nvPr/>
          </p:nvSpPr>
          <p:spPr>
            <a:xfrm rot="5400000">
              <a:off x="8797050" y="49703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g206ee027238_0_132"/>
            <p:cNvSpPr/>
            <p:nvPr/>
          </p:nvSpPr>
          <p:spPr>
            <a:xfrm rot="5400000">
              <a:off x="87970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g206ee027238_0_132"/>
            <p:cNvSpPr/>
            <p:nvPr/>
          </p:nvSpPr>
          <p:spPr>
            <a:xfrm rot="5400000">
              <a:off x="87970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g206ee027238_0_132"/>
            <p:cNvSpPr/>
            <p:nvPr/>
          </p:nvSpPr>
          <p:spPr>
            <a:xfrm rot="5400000">
              <a:off x="87970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g206ee027238_0_132"/>
            <p:cNvSpPr/>
            <p:nvPr/>
          </p:nvSpPr>
          <p:spPr>
            <a:xfrm rot="5400000">
              <a:off x="87970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g206ee027238_0_132"/>
            <p:cNvSpPr/>
            <p:nvPr/>
          </p:nvSpPr>
          <p:spPr>
            <a:xfrm rot="5400000">
              <a:off x="9017850" y="49703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g206ee027238_0_132"/>
            <p:cNvSpPr/>
            <p:nvPr/>
          </p:nvSpPr>
          <p:spPr>
            <a:xfrm rot="5400000">
              <a:off x="90178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g206ee027238_0_132"/>
            <p:cNvSpPr/>
            <p:nvPr/>
          </p:nvSpPr>
          <p:spPr>
            <a:xfrm rot="5400000">
              <a:off x="90178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g206ee027238_0_132"/>
            <p:cNvSpPr/>
            <p:nvPr/>
          </p:nvSpPr>
          <p:spPr>
            <a:xfrm rot="5400000">
              <a:off x="90178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g206ee027238_0_132"/>
            <p:cNvSpPr/>
            <p:nvPr/>
          </p:nvSpPr>
          <p:spPr>
            <a:xfrm rot="5400000">
              <a:off x="90178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g206ee027238_0_132"/>
            <p:cNvSpPr/>
            <p:nvPr/>
          </p:nvSpPr>
          <p:spPr>
            <a:xfrm rot="5400000">
              <a:off x="9238650" y="49703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g206ee027238_0_132"/>
            <p:cNvSpPr/>
            <p:nvPr/>
          </p:nvSpPr>
          <p:spPr>
            <a:xfrm rot="5400000">
              <a:off x="9238650" y="52226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g206ee027238_0_132"/>
            <p:cNvSpPr/>
            <p:nvPr/>
          </p:nvSpPr>
          <p:spPr>
            <a:xfrm rot="5400000">
              <a:off x="9238650" y="54749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g206ee027238_0_132"/>
            <p:cNvSpPr/>
            <p:nvPr/>
          </p:nvSpPr>
          <p:spPr>
            <a:xfrm rot="5400000">
              <a:off x="9238650" y="57272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g206ee027238_0_132"/>
            <p:cNvSpPr/>
            <p:nvPr/>
          </p:nvSpPr>
          <p:spPr>
            <a:xfrm rot="5400000">
              <a:off x="9238650" y="5979575"/>
              <a:ext cx="252300" cy="220800"/>
            </a:xfrm>
            <a:prstGeom prst="rect">
              <a:avLst/>
            </a:prstGeom>
            <a:solidFill>
              <a:srgbClr val="EEEEEE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g206ee027238_0_132"/>
            <p:cNvSpPr txBox="1"/>
            <p:nvPr/>
          </p:nvSpPr>
          <p:spPr>
            <a:xfrm>
              <a:off x="7241600" y="4420213"/>
              <a:ext cx="2035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bl (max 32 for fp32)</a:t>
              </a:r>
              <a:endParaRPr sz="1100"/>
            </a:p>
          </p:txBody>
        </p:sp>
        <p:sp>
          <p:nvSpPr>
            <p:cNvPr id="1861" name="Google Shape;1861;g206ee027238_0_132"/>
            <p:cNvSpPr/>
            <p:nvPr/>
          </p:nvSpPr>
          <p:spPr>
            <a:xfrm rot="5400000">
              <a:off x="8192400" y="4310588"/>
              <a:ext cx="136800" cy="10641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20504761c68_0_149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 Result</a:t>
            </a:r>
            <a:endParaRPr/>
          </a:p>
        </p:txBody>
      </p:sp>
      <p:sp>
        <p:nvSpPr>
          <p:cNvPr id="1868" name="Google Shape;1868;g20504761c68_0_149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9" name="Google Shape;1869;g20504761c68_0_149"/>
          <p:cNvSpPr txBox="1"/>
          <p:nvPr/>
        </p:nvSpPr>
        <p:spPr>
          <a:xfrm>
            <a:off x="3393175" y="1580500"/>
            <a:ext cx="5140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Area</a:t>
            </a:r>
            <a:r>
              <a:rPr lang="en-US"/>
              <a:t>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Cell area utilization: 79.10% → 82.49% (3.39% </a:t>
            </a:r>
            <a:r>
              <a:rPr b="1" lang="en-US" sz="1800">
                <a:solidFill>
                  <a:schemeClr val="dk1"/>
                </a:solidFill>
              </a:rPr>
              <a:t>↑</a:t>
            </a:r>
            <a:r>
              <a:rPr lang="en-US">
                <a:solidFill>
                  <a:schemeClr val="dk1"/>
                </a:solidFill>
              </a:rPr>
              <a:t>)</a:t>
            </a:r>
            <a:r>
              <a:rPr lang="en-US"/>
              <a:t> </a:t>
            </a:r>
            <a:endParaRPr/>
          </a:p>
        </p:txBody>
      </p:sp>
      <p:pic>
        <p:nvPicPr>
          <p:cNvPr id="1870" name="Google Shape;1870;g20504761c68_0_14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275" y="2426925"/>
            <a:ext cx="4610001" cy="2850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g20504761c68_0_149"/>
          <p:cNvSpPr txBox="1"/>
          <p:nvPr/>
        </p:nvSpPr>
        <p:spPr>
          <a:xfrm>
            <a:off x="7158975" y="4507750"/>
            <a:ext cx="16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unit 100%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7" name="Google Shape;1877;g20703228309_0_116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000" y="2656605"/>
            <a:ext cx="5052606" cy="3124195"/>
          </a:xfrm>
          <a:prstGeom prst="rect">
            <a:avLst/>
          </a:prstGeom>
          <a:noFill/>
          <a:ln>
            <a:noFill/>
          </a:ln>
        </p:spPr>
      </p:pic>
      <p:sp>
        <p:nvSpPr>
          <p:cNvPr id="1878" name="Google Shape;1878;g20703228309_0_1166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Results</a:t>
            </a:r>
            <a:endParaRPr/>
          </a:p>
        </p:txBody>
      </p:sp>
      <p:sp>
        <p:nvSpPr>
          <p:cNvPr id="1879" name="Google Shape;1879;g20703228309_0_1166"/>
          <p:cNvSpPr txBox="1"/>
          <p:nvPr>
            <p:ph idx="1" type="body"/>
          </p:nvPr>
        </p:nvSpPr>
        <p:spPr>
          <a:xfrm>
            <a:off x="731825" y="1412875"/>
            <a:ext cx="10728300" cy="6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Estimate the transformer power by a small segment of MatMul (64x768x768)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Represent &gt; 95%</a:t>
            </a:r>
            <a:endParaRPr/>
          </a:p>
        </p:txBody>
      </p:sp>
      <p:sp>
        <p:nvSpPr>
          <p:cNvPr id="1880" name="Google Shape;1880;g20703228309_0_1166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1" name="Google Shape;1881;g20703228309_0_1166"/>
          <p:cNvSpPr txBox="1"/>
          <p:nvPr/>
        </p:nvSpPr>
        <p:spPr>
          <a:xfrm>
            <a:off x="10380975" y="2902550"/>
            <a:ext cx="75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5.27%</a:t>
            </a:r>
            <a:endParaRPr/>
          </a:p>
        </p:txBody>
      </p:sp>
      <p:pic>
        <p:nvPicPr>
          <p:cNvPr id="1882" name="Google Shape;1882;g20703228309_0_116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031" y="2824380"/>
            <a:ext cx="4509927" cy="278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20703228309_0_1454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Path 4-lane</a:t>
            </a:r>
            <a:endParaRPr/>
          </a:p>
        </p:txBody>
      </p:sp>
      <p:sp>
        <p:nvSpPr>
          <p:cNvPr id="1889" name="Google Shape;1889;g20703228309_0_1454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890" name="Google Shape;1890;g20703228309_0_1454"/>
          <p:cNvGrpSpPr/>
          <p:nvPr/>
        </p:nvGrpSpPr>
        <p:grpSpPr>
          <a:xfrm>
            <a:off x="6563250" y="1810224"/>
            <a:ext cx="5464350" cy="3509300"/>
            <a:chOff x="6545850" y="417749"/>
            <a:chExt cx="5464350" cy="3509300"/>
          </a:xfrm>
        </p:grpSpPr>
        <p:pic>
          <p:nvPicPr>
            <p:cNvPr id="1891" name="Google Shape;1891;g20703228309_0_14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2" name="Google Shape;1892;g20703228309_0_14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3" name="Google Shape;1893;g20703228309_0_14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4" name="Google Shape;1894;g20703228309_0_1454"/>
          <p:cNvGrpSpPr/>
          <p:nvPr/>
        </p:nvGrpSpPr>
        <p:grpSpPr>
          <a:xfrm>
            <a:off x="432050" y="1810224"/>
            <a:ext cx="5464350" cy="3509300"/>
            <a:chOff x="6545850" y="417749"/>
            <a:chExt cx="5464350" cy="3509300"/>
          </a:xfrm>
        </p:grpSpPr>
        <p:pic>
          <p:nvPicPr>
            <p:cNvPr id="1895" name="Google Shape;1895;g20703228309_0_14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6" name="Google Shape;1896;g20703228309_0_14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7" name="Google Shape;1897;g20703228309_0_14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8" name="Google Shape;1898;g20703228309_0_1454"/>
          <p:cNvSpPr txBox="1"/>
          <p:nvPr/>
        </p:nvSpPr>
        <p:spPr>
          <a:xfrm>
            <a:off x="1070475" y="1131400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(-34ps)</a:t>
            </a:r>
            <a:endParaRPr/>
          </a:p>
        </p:txBody>
      </p:sp>
      <p:sp>
        <p:nvSpPr>
          <p:cNvPr id="1899" name="Google Shape;1899;g20703228309_0_1454"/>
          <p:cNvSpPr txBox="1"/>
          <p:nvPr/>
        </p:nvSpPr>
        <p:spPr>
          <a:xfrm>
            <a:off x="7602200" y="1212775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Modified (-52ps)</a:t>
            </a:r>
            <a:endParaRPr/>
          </a:p>
        </p:txBody>
      </p:sp>
      <p:cxnSp>
        <p:nvCxnSpPr>
          <p:cNvPr id="1900" name="Google Shape;1900;g20703228309_0_1454"/>
          <p:cNvCxnSpPr/>
          <p:nvPr/>
        </p:nvCxnSpPr>
        <p:spPr>
          <a:xfrm flipH="1" rot="5400000">
            <a:off x="8607300" y="2697925"/>
            <a:ext cx="913800" cy="7050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1" name="Google Shape;1901;g20703228309_0_1454"/>
          <p:cNvCxnSpPr/>
          <p:nvPr/>
        </p:nvCxnSpPr>
        <p:spPr>
          <a:xfrm rot="5400000">
            <a:off x="4808425" y="3755475"/>
            <a:ext cx="574500" cy="287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6bb7b8e1e_0_65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&amp; Contribution</a:t>
            </a:r>
            <a:endParaRPr/>
          </a:p>
        </p:txBody>
      </p:sp>
      <p:sp>
        <p:nvSpPr>
          <p:cNvPr id="212" name="Google Shape;212;g206bb7b8e1e_0_65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g206bb7b8e1e_0_65"/>
          <p:cNvSpPr txBox="1"/>
          <p:nvPr/>
        </p:nvSpPr>
        <p:spPr>
          <a:xfrm>
            <a:off x="731850" y="1471350"/>
            <a:ext cx="92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</a:rPr>
              <a:t>Goal: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4" name="Google Shape;214;g206bb7b8e1e_0_65"/>
          <p:cNvSpPr txBox="1"/>
          <p:nvPr/>
        </p:nvSpPr>
        <p:spPr>
          <a:xfrm>
            <a:off x="731850" y="3932300"/>
            <a:ext cx="20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</a:rPr>
              <a:t>Contribution</a:t>
            </a:r>
            <a:r>
              <a:rPr b="1" lang="en-US" sz="2000">
                <a:solidFill>
                  <a:schemeClr val="accent2"/>
                </a:solidFill>
              </a:rPr>
              <a:t>: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5" name="Google Shape;215;g206bb7b8e1e_0_65"/>
          <p:cNvSpPr/>
          <p:nvPr/>
        </p:nvSpPr>
        <p:spPr>
          <a:xfrm>
            <a:off x="2629138" y="2128200"/>
            <a:ext cx="3219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Explore the capabilities and challenges of vector processors in running the transformer model (inference)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06bb7b8e1e_0_65"/>
          <p:cNvSpPr/>
          <p:nvPr/>
        </p:nvSpPr>
        <p:spPr>
          <a:xfrm>
            <a:off x="6343563" y="2128200"/>
            <a:ext cx="3219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Optimize performance from both hardware and software aspects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g206bb7b8e1e_0_65"/>
          <p:cNvSpPr/>
          <p:nvPr/>
        </p:nvSpPr>
        <p:spPr>
          <a:xfrm>
            <a:off x="4723850" y="4493450"/>
            <a:ext cx="2550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New MatMul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(new instructions, hardware)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06bb7b8e1e_0_65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  <p:sp>
        <p:nvSpPr>
          <p:cNvPr id="219" name="Google Shape;219;g206bb7b8e1e_0_65"/>
          <p:cNvSpPr/>
          <p:nvPr/>
        </p:nvSpPr>
        <p:spPr>
          <a:xfrm>
            <a:off x="7683550" y="4493450"/>
            <a:ext cx="2550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Transpose the matrices in Transformer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0" name="Google Shape;220;g206bb7b8e1e_0_65"/>
          <p:cNvSpPr/>
          <p:nvPr/>
        </p:nvSpPr>
        <p:spPr>
          <a:xfrm>
            <a:off x="1764150" y="4493450"/>
            <a:ext cx="2550300" cy="12534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Transformer vectorization and </a:t>
            </a:r>
            <a:r>
              <a:rPr lang="en-US">
                <a:solidFill>
                  <a:schemeClr val="dk1"/>
                </a:solidFill>
              </a:rPr>
              <a:t>performance</a:t>
            </a:r>
            <a:r>
              <a:rPr lang="en-US">
                <a:solidFill>
                  <a:schemeClr val="dk1"/>
                </a:solidFill>
              </a:rPr>
              <a:t> analysis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0703228309_0_1491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Critical Path 8-lane</a:t>
            </a:r>
            <a:endParaRPr/>
          </a:p>
        </p:txBody>
      </p:sp>
      <p:sp>
        <p:nvSpPr>
          <p:cNvPr id="1908" name="Google Shape;1908;g20703228309_0_1491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909" name="Google Shape;1909;g20703228309_0_1491"/>
          <p:cNvGrpSpPr/>
          <p:nvPr/>
        </p:nvGrpSpPr>
        <p:grpSpPr>
          <a:xfrm>
            <a:off x="6563250" y="1810224"/>
            <a:ext cx="5464350" cy="3509300"/>
            <a:chOff x="6545850" y="417749"/>
            <a:chExt cx="5464350" cy="3509300"/>
          </a:xfrm>
        </p:grpSpPr>
        <p:pic>
          <p:nvPicPr>
            <p:cNvPr id="1910" name="Google Shape;1910;g20703228309_0_14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1" name="Google Shape;1911;g20703228309_0_14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2" name="Google Shape;1912;g20703228309_0_14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3" name="Google Shape;1913;g20703228309_0_1491"/>
          <p:cNvGrpSpPr/>
          <p:nvPr/>
        </p:nvGrpSpPr>
        <p:grpSpPr>
          <a:xfrm>
            <a:off x="432050" y="1810224"/>
            <a:ext cx="5464350" cy="3509300"/>
            <a:chOff x="6545850" y="417749"/>
            <a:chExt cx="5464350" cy="3509300"/>
          </a:xfrm>
        </p:grpSpPr>
        <p:pic>
          <p:nvPicPr>
            <p:cNvPr id="1914" name="Google Shape;1914;g20703228309_0_14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44282" y="1537465"/>
              <a:ext cx="3401657" cy="23895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5" name="Google Shape;1915;g20703228309_0_14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5850" y="417749"/>
              <a:ext cx="3600089" cy="11006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6" name="Google Shape;1916;g20703228309_0_14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145939" y="1859736"/>
              <a:ext cx="1864261" cy="20673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7" name="Google Shape;1917;g20703228309_0_1491"/>
          <p:cNvSpPr txBox="1"/>
          <p:nvPr/>
        </p:nvSpPr>
        <p:spPr>
          <a:xfrm>
            <a:off x="1070475" y="1131400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Vanilla (-60ps)</a:t>
            </a:r>
            <a:endParaRPr/>
          </a:p>
        </p:txBody>
      </p:sp>
      <p:sp>
        <p:nvSpPr>
          <p:cNvPr id="1918" name="Google Shape;1918;g20703228309_0_1491"/>
          <p:cNvSpPr txBox="1"/>
          <p:nvPr/>
        </p:nvSpPr>
        <p:spPr>
          <a:xfrm>
            <a:off x="7602200" y="1212775"/>
            <a:ext cx="24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Modified (-86ps)</a:t>
            </a:r>
            <a:endParaRPr/>
          </a:p>
        </p:txBody>
      </p:sp>
      <p:sp>
        <p:nvSpPr>
          <p:cNvPr id="1919" name="Google Shape;1919;g20703228309_0_1491"/>
          <p:cNvSpPr/>
          <p:nvPr/>
        </p:nvSpPr>
        <p:spPr>
          <a:xfrm>
            <a:off x="2763975" y="1810225"/>
            <a:ext cx="804300" cy="84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0" name="Google Shape;1920;g20703228309_0_1491"/>
          <p:cNvCxnSpPr/>
          <p:nvPr/>
        </p:nvCxnSpPr>
        <p:spPr>
          <a:xfrm flipH="1">
            <a:off x="6945150" y="3054775"/>
            <a:ext cx="2079900" cy="88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1" name="Google Shape;1921;g20703228309_0_1491"/>
          <p:cNvSpPr txBox="1"/>
          <p:nvPr/>
        </p:nvSpPr>
        <p:spPr>
          <a:xfrm>
            <a:off x="9886650" y="2880725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spill_reg in toplevel</a:t>
            </a:r>
            <a:endParaRPr/>
          </a:p>
        </p:txBody>
      </p:sp>
      <p:sp>
        <p:nvSpPr>
          <p:cNvPr id="1922" name="Google Shape;1922;g20703228309_0_1491"/>
          <p:cNvSpPr txBox="1"/>
          <p:nvPr/>
        </p:nvSpPr>
        <p:spPr>
          <a:xfrm>
            <a:off x="6000850" y="3476950"/>
            <a:ext cx="17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axi_req_o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504761c68_0_332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Vector Processor Ara</a:t>
            </a:r>
            <a:endParaRPr/>
          </a:p>
        </p:txBody>
      </p:sp>
      <p:sp>
        <p:nvSpPr>
          <p:cNvPr id="227" name="Google Shape;227;g20504761c68_0_332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g20504761c68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025" y="2606420"/>
            <a:ext cx="4566800" cy="3774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20504761c68_0_3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7625" y="837563"/>
            <a:ext cx="4833199" cy="17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0504761c68_0_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217" y="837563"/>
            <a:ext cx="495407" cy="554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0504761c68_0_3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0825" y="3115525"/>
            <a:ext cx="2502811" cy="326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g20504761c68_0_332"/>
          <p:cNvGrpSpPr/>
          <p:nvPr/>
        </p:nvGrpSpPr>
        <p:grpSpPr>
          <a:xfrm>
            <a:off x="7607225" y="1697613"/>
            <a:ext cx="3690300" cy="3403288"/>
            <a:chOff x="7607225" y="1697613"/>
            <a:chExt cx="3690300" cy="3403288"/>
          </a:xfrm>
        </p:grpSpPr>
        <p:sp>
          <p:nvSpPr>
            <p:cNvPr id="233" name="Google Shape;233;g20504761c68_0_332"/>
            <p:cNvSpPr/>
            <p:nvPr/>
          </p:nvSpPr>
          <p:spPr>
            <a:xfrm>
              <a:off x="7607225" y="4329600"/>
              <a:ext cx="2034000" cy="7713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g20504761c68_0_332"/>
            <p:cNvSpPr txBox="1"/>
            <p:nvPr/>
          </p:nvSpPr>
          <p:spPr>
            <a:xfrm>
              <a:off x="8485925" y="1697613"/>
              <a:ext cx="281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VRF: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Store a portion of the vector</a:t>
              </a:r>
              <a:endParaRPr/>
            </a:p>
          </p:txBody>
        </p:sp>
        <p:cxnSp>
          <p:nvCxnSpPr>
            <p:cNvPr id="235" name="Google Shape;235;g20504761c68_0_332"/>
            <p:cNvCxnSpPr>
              <a:stCxn id="233" idx="0"/>
              <a:endCxn id="234" idx="2"/>
            </p:cNvCxnSpPr>
            <p:nvPr/>
          </p:nvCxnSpPr>
          <p:spPr>
            <a:xfrm flipH="1" rot="10800000">
              <a:off x="8624225" y="2313300"/>
              <a:ext cx="1267500" cy="2016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6" name="Google Shape;236;g20504761c68_0_332"/>
          <p:cNvGrpSpPr/>
          <p:nvPr/>
        </p:nvGrpSpPr>
        <p:grpSpPr>
          <a:xfrm>
            <a:off x="8847425" y="4330100"/>
            <a:ext cx="3067075" cy="1815500"/>
            <a:chOff x="8847425" y="4330100"/>
            <a:chExt cx="3067075" cy="1815500"/>
          </a:xfrm>
        </p:grpSpPr>
        <p:sp>
          <p:nvSpPr>
            <p:cNvPr id="237" name="Google Shape;237;g20504761c68_0_332"/>
            <p:cNvSpPr/>
            <p:nvPr/>
          </p:nvSpPr>
          <p:spPr>
            <a:xfrm>
              <a:off x="8847425" y="5471200"/>
              <a:ext cx="755700" cy="674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g20504761c68_0_332"/>
            <p:cNvSpPr txBox="1"/>
            <p:nvPr/>
          </p:nvSpPr>
          <p:spPr>
            <a:xfrm>
              <a:off x="10231800" y="4330100"/>
              <a:ext cx="168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1 lane, 1 </a:t>
              </a:r>
              <a:r>
                <a:rPr lang="en-US"/>
                <a:t>FPU</a:t>
              </a:r>
              <a:endParaRPr/>
            </a:p>
          </p:txBody>
        </p:sp>
        <p:cxnSp>
          <p:nvCxnSpPr>
            <p:cNvPr id="239" name="Google Shape;239;g20504761c68_0_332"/>
            <p:cNvCxnSpPr>
              <a:stCxn id="237" idx="0"/>
              <a:endCxn id="238" idx="2"/>
            </p:cNvCxnSpPr>
            <p:nvPr/>
          </p:nvCxnSpPr>
          <p:spPr>
            <a:xfrm flipH="1" rot="10800000">
              <a:off x="9225275" y="4730200"/>
              <a:ext cx="1848000" cy="74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0" name="Google Shape;240;g20504761c68_0_332"/>
          <p:cNvGrpSpPr/>
          <p:nvPr/>
        </p:nvGrpSpPr>
        <p:grpSpPr>
          <a:xfrm>
            <a:off x="319050" y="3360296"/>
            <a:ext cx="5057500" cy="2110892"/>
            <a:chOff x="319050" y="3360296"/>
            <a:chExt cx="5057500" cy="2110892"/>
          </a:xfrm>
        </p:grpSpPr>
        <p:sp>
          <p:nvSpPr>
            <p:cNvPr id="241" name="Google Shape;241;g20504761c68_0_332"/>
            <p:cNvSpPr txBox="1"/>
            <p:nvPr/>
          </p:nvSpPr>
          <p:spPr>
            <a:xfrm>
              <a:off x="319050" y="4855588"/>
              <a:ext cx="2811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VLSU: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memory ←→VRF</a:t>
              </a:r>
              <a:endParaRPr/>
            </a:p>
          </p:txBody>
        </p:sp>
        <p:sp>
          <p:nvSpPr>
            <p:cNvPr id="242" name="Google Shape;242;g20504761c68_0_332"/>
            <p:cNvSpPr/>
            <p:nvPr/>
          </p:nvSpPr>
          <p:spPr>
            <a:xfrm>
              <a:off x="4152550" y="3360296"/>
              <a:ext cx="1224000" cy="1738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" name="Google Shape;243;g20504761c68_0_332"/>
            <p:cNvCxnSpPr>
              <a:stCxn id="242" idx="1"/>
            </p:cNvCxnSpPr>
            <p:nvPr/>
          </p:nvCxnSpPr>
          <p:spPr>
            <a:xfrm flipH="1">
              <a:off x="1567150" y="4229696"/>
              <a:ext cx="2585400" cy="861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44" name="Google Shape;244;g20504761c68_0_332"/>
          <p:cNvSpPr txBox="1"/>
          <p:nvPr/>
        </p:nvSpPr>
        <p:spPr>
          <a:xfrm>
            <a:off x="7414100" y="905250"/>
            <a:ext cx="366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Scalar Core: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Send vector instructions to the vector unit</a:t>
            </a:r>
            <a:endParaRPr/>
          </a:p>
        </p:txBody>
      </p:sp>
      <p:sp>
        <p:nvSpPr>
          <p:cNvPr id="245" name="Google Shape;245;g20504761c68_0_332"/>
          <p:cNvSpPr txBox="1"/>
          <p:nvPr/>
        </p:nvSpPr>
        <p:spPr>
          <a:xfrm>
            <a:off x="5013900" y="6469000"/>
            <a:ext cx="21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Utilization </a:t>
            </a:r>
            <a:r>
              <a:rPr lang="en-US">
                <a:solidFill>
                  <a:srgbClr val="202122"/>
                </a:solidFill>
                <a:highlight>
                  <a:srgbClr val="FFFFFF"/>
                </a:highlight>
              </a:rPr>
              <a:t>∝ Throughput</a:t>
            </a:r>
            <a:endParaRPr/>
          </a:p>
        </p:txBody>
      </p:sp>
      <p:sp>
        <p:nvSpPr>
          <p:cNvPr id="246" name="Google Shape;246;g20504761c68_0_332"/>
          <p:cNvSpPr txBox="1"/>
          <p:nvPr/>
        </p:nvSpPr>
        <p:spPr>
          <a:xfrm>
            <a:off x="8614375" y="62689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504761c68_0_23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Transformer’s </a:t>
            </a:r>
            <a:r>
              <a:rPr lang="en-US"/>
              <a:t>Architecture</a:t>
            </a:r>
            <a:endParaRPr/>
          </a:p>
        </p:txBody>
      </p:sp>
      <p:sp>
        <p:nvSpPr>
          <p:cNvPr id="253" name="Google Shape;253;g20504761c68_0_23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4" name="Google Shape;254;g20504761c68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938" y="1234825"/>
            <a:ext cx="3705100" cy="51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0504761c6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4387" y="2417375"/>
            <a:ext cx="2040700" cy="301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0504761c68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9362" y="2627978"/>
            <a:ext cx="2040700" cy="25893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g20504761c68_0_23"/>
          <p:cNvCxnSpPr/>
          <p:nvPr/>
        </p:nvCxnSpPr>
        <p:spPr>
          <a:xfrm flipH="1">
            <a:off x="4340750" y="2593125"/>
            <a:ext cx="1472400" cy="76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8" name="Google Shape;258;g20504761c68_0_23"/>
          <p:cNvCxnSpPr/>
          <p:nvPr/>
        </p:nvCxnSpPr>
        <p:spPr>
          <a:xfrm rot="10800000">
            <a:off x="4340750" y="3666325"/>
            <a:ext cx="1500900" cy="158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59" name="Google Shape;259;g20504761c68_0_23"/>
          <p:cNvCxnSpPr/>
          <p:nvPr/>
        </p:nvCxnSpPr>
        <p:spPr>
          <a:xfrm flipH="1">
            <a:off x="7428325" y="2906575"/>
            <a:ext cx="1310400" cy="75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60" name="Google Shape;260;g20504761c68_0_23"/>
          <p:cNvCxnSpPr/>
          <p:nvPr/>
        </p:nvCxnSpPr>
        <p:spPr>
          <a:xfrm rot="10800000">
            <a:off x="7485200" y="4160750"/>
            <a:ext cx="1377000" cy="9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61" name="Google Shape;261;g20504761c68_0_23"/>
          <p:cNvSpPr/>
          <p:nvPr/>
        </p:nvSpPr>
        <p:spPr>
          <a:xfrm>
            <a:off x="2183600" y="3267525"/>
            <a:ext cx="1026900" cy="5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0504761c68_0_23"/>
          <p:cNvSpPr/>
          <p:nvPr/>
        </p:nvSpPr>
        <p:spPr>
          <a:xfrm>
            <a:off x="2183600" y="4056325"/>
            <a:ext cx="1026900" cy="55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0504761c68_0_23"/>
          <p:cNvSpPr txBox="1"/>
          <p:nvPr/>
        </p:nvSpPr>
        <p:spPr>
          <a:xfrm>
            <a:off x="362250" y="3979925"/>
            <a:ext cx="112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Benchmark</a:t>
            </a:r>
            <a:endParaRPr/>
          </a:p>
        </p:txBody>
      </p:sp>
      <p:cxnSp>
        <p:nvCxnSpPr>
          <p:cNvPr id="264" name="Google Shape;264;g20504761c68_0_23"/>
          <p:cNvCxnSpPr>
            <a:endCxn id="261" idx="1"/>
          </p:cNvCxnSpPr>
          <p:nvPr/>
        </p:nvCxnSpPr>
        <p:spPr>
          <a:xfrm flipH="1" rot="10800000">
            <a:off x="1472300" y="3542925"/>
            <a:ext cx="711300" cy="42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g20504761c68_0_23"/>
          <p:cNvCxnSpPr>
            <a:stCxn id="263" idx="3"/>
            <a:endCxn id="262" idx="1"/>
          </p:cNvCxnSpPr>
          <p:nvPr/>
        </p:nvCxnSpPr>
        <p:spPr>
          <a:xfrm>
            <a:off x="1483050" y="4180025"/>
            <a:ext cx="700500" cy="15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g20504761c68_0_23"/>
          <p:cNvSpPr txBox="1"/>
          <p:nvPr/>
        </p:nvSpPr>
        <p:spPr>
          <a:xfrm>
            <a:off x="1713350" y="2867325"/>
            <a:ext cx="9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sp>
        <p:nvSpPr>
          <p:cNvPr id="267" name="Google Shape;267;g20504761c68_0_23"/>
          <p:cNvSpPr txBox="1"/>
          <p:nvPr/>
        </p:nvSpPr>
        <p:spPr>
          <a:xfrm>
            <a:off x="4340750" y="2017175"/>
            <a:ext cx="94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sp>
        <p:nvSpPr>
          <p:cNvPr id="268" name="Google Shape;268;g20504761c68_0_23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504761c68_0_498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Vectorization: Multihead Attention</a:t>
            </a:r>
            <a:endParaRPr/>
          </a:p>
        </p:txBody>
      </p:sp>
      <p:sp>
        <p:nvSpPr>
          <p:cNvPr id="275" name="Google Shape;275;g20504761c68_0_498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6" name="Google Shape;276;g20504761c68_0_498"/>
          <p:cNvSpPr txBox="1"/>
          <p:nvPr/>
        </p:nvSpPr>
        <p:spPr>
          <a:xfrm>
            <a:off x="2079474" y="2367611"/>
            <a:ext cx="4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x</a:t>
            </a:r>
            <a:endParaRPr sz="1100"/>
          </a:p>
        </p:txBody>
      </p:sp>
      <p:sp>
        <p:nvSpPr>
          <p:cNvPr id="277" name="Google Shape;277;g20504761c68_0_498"/>
          <p:cNvSpPr txBox="1"/>
          <p:nvPr/>
        </p:nvSpPr>
        <p:spPr>
          <a:xfrm>
            <a:off x="1127575" y="1916275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n x d_model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grpSp>
        <p:nvGrpSpPr>
          <p:cNvPr id="278" name="Google Shape;278;g20504761c68_0_498"/>
          <p:cNvGrpSpPr/>
          <p:nvPr/>
        </p:nvGrpSpPr>
        <p:grpSpPr>
          <a:xfrm>
            <a:off x="2032700" y="828050"/>
            <a:ext cx="4470494" cy="2906798"/>
            <a:chOff x="2032700" y="828050"/>
            <a:chExt cx="4470494" cy="2906798"/>
          </a:xfrm>
        </p:grpSpPr>
        <p:sp>
          <p:nvSpPr>
            <p:cNvPr id="279" name="Google Shape;279;g20504761c68_0_498"/>
            <p:cNvSpPr/>
            <p:nvPr/>
          </p:nvSpPr>
          <p:spPr>
            <a:xfrm>
              <a:off x="4260537" y="1275415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280" name="Google Shape;280;g20504761c68_0_498"/>
            <p:cNvSpPr/>
            <p:nvPr/>
          </p:nvSpPr>
          <p:spPr>
            <a:xfrm>
              <a:off x="4260465" y="2173299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Transpose</a:t>
              </a:r>
              <a:endParaRPr b="1" sz="800"/>
            </a:p>
          </p:txBody>
        </p:sp>
        <p:sp>
          <p:nvSpPr>
            <p:cNvPr id="281" name="Google Shape;281;g20504761c68_0_498"/>
            <p:cNvSpPr/>
            <p:nvPr/>
          </p:nvSpPr>
          <p:spPr>
            <a:xfrm>
              <a:off x="4260537" y="3071152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cxnSp>
          <p:nvCxnSpPr>
            <p:cNvPr id="282" name="Google Shape;282;g20504761c68_0_498"/>
            <p:cNvCxnSpPr>
              <a:stCxn id="276" idx="3"/>
              <a:endCxn id="279" idx="1"/>
            </p:cNvCxnSpPr>
            <p:nvPr/>
          </p:nvCxnSpPr>
          <p:spPr>
            <a:xfrm flipH="1" rot="10800000">
              <a:off x="2534574" y="1593011"/>
              <a:ext cx="1725900" cy="9516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3" name="Google Shape;283;g20504761c68_0_498"/>
            <p:cNvCxnSpPr>
              <a:stCxn id="276" idx="3"/>
              <a:endCxn id="280" idx="1"/>
            </p:cNvCxnSpPr>
            <p:nvPr/>
          </p:nvCxnSpPr>
          <p:spPr>
            <a:xfrm flipH="1" rot="10800000">
              <a:off x="2534574" y="2490911"/>
              <a:ext cx="1725900" cy="53700"/>
            </a:xfrm>
            <a:prstGeom prst="curvedConnector3">
              <a:avLst>
                <a:gd fmla="val 50003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84" name="Google Shape;284;g20504761c68_0_498"/>
            <p:cNvCxnSpPr>
              <a:stCxn id="276" idx="3"/>
              <a:endCxn id="281" idx="1"/>
            </p:cNvCxnSpPr>
            <p:nvPr/>
          </p:nvCxnSpPr>
          <p:spPr>
            <a:xfrm>
              <a:off x="2534574" y="2544611"/>
              <a:ext cx="1725900" cy="8442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85" name="Google Shape;285;g20504761c68_0_498"/>
            <p:cNvSpPr txBox="1"/>
            <p:nvPr/>
          </p:nvSpPr>
          <p:spPr>
            <a:xfrm>
              <a:off x="4843230" y="1153015"/>
              <a:ext cx="88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Q</a:t>
              </a:r>
              <a:endParaRPr sz="1100"/>
            </a:p>
          </p:txBody>
        </p:sp>
        <p:sp>
          <p:nvSpPr>
            <p:cNvPr id="286" name="Google Shape;286;g20504761c68_0_498"/>
            <p:cNvSpPr txBox="1"/>
            <p:nvPr/>
          </p:nvSpPr>
          <p:spPr>
            <a:xfrm>
              <a:off x="4912362" y="2128269"/>
              <a:ext cx="88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K^T</a:t>
              </a:r>
              <a:endParaRPr sz="1100"/>
            </a:p>
          </p:txBody>
        </p:sp>
        <p:sp>
          <p:nvSpPr>
            <p:cNvPr id="287" name="Google Shape;287;g20504761c68_0_498"/>
            <p:cNvSpPr txBox="1"/>
            <p:nvPr/>
          </p:nvSpPr>
          <p:spPr>
            <a:xfrm>
              <a:off x="4843230" y="3278812"/>
              <a:ext cx="88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</a:t>
              </a:r>
              <a:endParaRPr sz="1100"/>
            </a:p>
          </p:txBody>
        </p:sp>
        <p:sp>
          <p:nvSpPr>
            <p:cNvPr id="288" name="Google Shape;288;g20504761c68_0_498"/>
            <p:cNvSpPr txBox="1"/>
            <p:nvPr/>
          </p:nvSpPr>
          <p:spPr>
            <a:xfrm>
              <a:off x="2032700" y="828050"/>
              <a:ext cx="2358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d_model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289" name="Google Shape;289;g20504761c68_0_498"/>
            <p:cNvSpPr txBox="1"/>
            <p:nvPr/>
          </p:nvSpPr>
          <p:spPr>
            <a:xfrm>
              <a:off x="3010049" y="1275446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Wq</a:t>
              </a:r>
              <a:endParaRPr sz="1100"/>
            </a:p>
          </p:txBody>
        </p:sp>
        <p:sp>
          <p:nvSpPr>
            <p:cNvPr id="290" name="Google Shape;290;g20504761c68_0_498"/>
            <p:cNvSpPr txBox="1"/>
            <p:nvPr/>
          </p:nvSpPr>
          <p:spPr>
            <a:xfrm>
              <a:off x="3002006" y="2173740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Wk</a:t>
              </a:r>
              <a:endParaRPr sz="1100"/>
            </a:p>
          </p:txBody>
        </p:sp>
        <p:sp>
          <p:nvSpPr>
            <p:cNvPr id="291" name="Google Shape;291;g20504761c68_0_498"/>
            <p:cNvSpPr txBox="1"/>
            <p:nvPr/>
          </p:nvSpPr>
          <p:spPr>
            <a:xfrm>
              <a:off x="3002281" y="3380848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Wv</a:t>
              </a:r>
              <a:endParaRPr sz="1100"/>
            </a:p>
          </p:txBody>
        </p:sp>
        <p:cxnSp>
          <p:nvCxnSpPr>
            <p:cNvPr id="292" name="Google Shape;292;g20504761c68_0_498"/>
            <p:cNvCxnSpPr>
              <a:stCxn id="289" idx="3"/>
              <a:endCxn id="279" idx="1"/>
            </p:cNvCxnSpPr>
            <p:nvPr/>
          </p:nvCxnSpPr>
          <p:spPr>
            <a:xfrm>
              <a:off x="3535049" y="1452446"/>
              <a:ext cx="725400" cy="1407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93" name="Google Shape;293;g20504761c68_0_498"/>
            <p:cNvCxnSpPr>
              <a:stCxn id="290" idx="3"/>
              <a:endCxn id="280" idx="1"/>
            </p:cNvCxnSpPr>
            <p:nvPr/>
          </p:nvCxnSpPr>
          <p:spPr>
            <a:xfrm>
              <a:off x="3527006" y="2350740"/>
              <a:ext cx="733500" cy="140400"/>
            </a:xfrm>
            <a:prstGeom prst="curvedConnector3">
              <a:avLst>
                <a:gd fmla="val 49997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94" name="Google Shape;294;g20504761c68_0_498"/>
            <p:cNvCxnSpPr>
              <a:stCxn id="291" idx="3"/>
              <a:endCxn id="281" idx="1"/>
            </p:cNvCxnSpPr>
            <p:nvPr/>
          </p:nvCxnSpPr>
          <p:spPr>
            <a:xfrm flipH="1" rot="10800000">
              <a:off x="3527281" y="3388948"/>
              <a:ext cx="733200" cy="1689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95" name="Google Shape;295;g20504761c68_0_498"/>
            <p:cNvSpPr txBox="1"/>
            <p:nvPr/>
          </p:nvSpPr>
          <p:spPr>
            <a:xfrm>
              <a:off x="4534594" y="828050"/>
              <a:ext cx="1968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grpSp>
        <p:nvGrpSpPr>
          <p:cNvPr id="296" name="Google Shape;296;g20504761c68_0_498"/>
          <p:cNvGrpSpPr/>
          <p:nvPr/>
        </p:nvGrpSpPr>
        <p:grpSpPr>
          <a:xfrm>
            <a:off x="5145465" y="1495378"/>
            <a:ext cx="1938690" cy="1893474"/>
            <a:chOff x="5145465" y="1495378"/>
            <a:chExt cx="1938690" cy="1893474"/>
          </a:xfrm>
        </p:grpSpPr>
        <p:cxnSp>
          <p:nvCxnSpPr>
            <p:cNvPr id="297" name="Google Shape;297;g20504761c68_0_498"/>
            <p:cNvCxnSpPr>
              <a:stCxn id="279" idx="3"/>
              <a:endCxn id="298" idx="1"/>
            </p:cNvCxnSpPr>
            <p:nvPr/>
          </p:nvCxnSpPr>
          <p:spPr>
            <a:xfrm>
              <a:off x="5145537" y="1593115"/>
              <a:ext cx="733500" cy="8994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299" name="Google Shape;299;g20504761c68_0_498"/>
            <p:cNvCxnSpPr>
              <a:stCxn id="280" idx="3"/>
              <a:endCxn id="298" idx="1"/>
            </p:cNvCxnSpPr>
            <p:nvPr/>
          </p:nvCxnSpPr>
          <p:spPr>
            <a:xfrm>
              <a:off x="5145465" y="2490999"/>
              <a:ext cx="733500" cy="1500"/>
            </a:xfrm>
            <a:prstGeom prst="curvedConnector3">
              <a:avLst>
                <a:gd fmla="val 5001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00" name="Google Shape;300;g20504761c68_0_498"/>
            <p:cNvSpPr/>
            <p:nvPr/>
          </p:nvSpPr>
          <p:spPr>
            <a:xfrm>
              <a:off x="6049155" y="1907280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sp>
          <p:nvSpPr>
            <p:cNvPr id="301" name="Google Shape;301;g20504761c68_0_498"/>
            <p:cNvSpPr/>
            <p:nvPr/>
          </p:nvSpPr>
          <p:spPr>
            <a:xfrm>
              <a:off x="5995488" y="1984925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sp>
          <p:nvSpPr>
            <p:cNvPr id="302" name="Google Shape;302;g20504761c68_0_498"/>
            <p:cNvSpPr/>
            <p:nvPr/>
          </p:nvSpPr>
          <p:spPr>
            <a:xfrm>
              <a:off x="5941822" y="2050940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sp>
          <p:nvSpPr>
            <p:cNvPr id="298" name="Google Shape;298;g20504761c68_0_498"/>
            <p:cNvSpPr/>
            <p:nvPr/>
          </p:nvSpPr>
          <p:spPr>
            <a:xfrm>
              <a:off x="5878947" y="2132618"/>
              <a:ext cx="1035000" cy="7197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Self-Attention</a:t>
              </a:r>
              <a:endParaRPr b="1" sz="800"/>
            </a:p>
          </p:txBody>
        </p:sp>
        <p:cxnSp>
          <p:nvCxnSpPr>
            <p:cNvPr id="303" name="Google Shape;303;g20504761c68_0_498"/>
            <p:cNvCxnSpPr>
              <a:stCxn id="281" idx="3"/>
              <a:endCxn id="298" idx="1"/>
            </p:cNvCxnSpPr>
            <p:nvPr/>
          </p:nvCxnSpPr>
          <p:spPr>
            <a:xfrm flipH="1" rot="10800000">
              <a:off x="5145537" y="2492452"/>
              <a:ext cx="733500" cy="896400"/>
            </a:xfrm>
            <a:prstGeom prst="curvedConnector3">
              <a:avLst>
                <a:gd fmla="val 50006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04" name="Google Shape;304;g20504761c68_0_498"/>
            <p:cNvSpPr/>
            <p:nvPr/>
          </p:nvSpPr>
          <p:spPr>
            <a:xfrm rot="2603439">
              <a:off x="5800398" y="1685810"/>
              <a:ext cx="203939" cy="47023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g20504761c68_0_498"/>
            <p:cNvSpPr txBox="1"/>
            <p:nvPr/>
          </p:nvSpPr>
          <p:spPr>
            <a:xfrm>
              <a:off x="5599581" y="1495378"/>
              <a:ext cx="243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h</a:t>
              </a:r>
              <a:endParaRPr sz="1100"/>
            </a:p>
          </p:txBody>
        </p:sp>
      </p:grpSp>
      <p:grpSp>
        <p:nvGrpSpPr>
          <p:cNvPr id="306" name="Google Shape;306;g20504761c68_0_498"/>
          <p:cNvGrpSpPr/>
          <p:nvPr/>
        </p:nvGrpSpPr>
        <p:grpSpPr>
          <a:xfrm>
            <a:off x="6601116" y="782826"/>
            <a:ext cx="4263064" cy="1968789"/>
            <a:chOff x="6601116" y="782826"/>
            <a:chExt cx="4263064" cy="1968789"/>
          </a:xfrm>
        </p:grpSpPr>
        <p:sp>
          <p:nvSpPr>
            <p:cNvPr id="307" name="Google Shape;307;g20504761c68_0_498"/>
            <p:cNvSpPr/>
            <p:nvPr/>
          </p:nvSpPr>
          <p:spPr>
            <a:xfrm>
              <a:off x="7254679" y="2116215"/>
              <a:ext cx="885000" cy="6354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Residual</a:t>
              </a:r>
              <a:endParaRPr b="1" sz="800"/>
            </a:p>
          </p:txBody>
        </p:sp>
        <p:sp>
          <p:nvSpPr>
            <p:cNvPr id="308" name="Google Shape;308;g20504761c68_0_498"/>
            <p:cNvSpPr/>
            <p:nvPr/>
          </p:nvSpPr>
          <p:spPr>
            <a:xfrm>
              <a:off x="8363718" y="2145681"/>
              <a:ext cx="915300" cy="5763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Dropout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LayerNorm</a:t>
              </a:r>
              <a:endParaRPr b="1" sz="800"/>
            </a:p>
          </p:txBody>
        </p:sp>
        <p:sp>
          <p:nvSpPr>
            <p:cNvPr id="309" name="Google Shape;309;g20504761c68_0_498"/>
            <p:cNvSpPr txBox="1"/>
            <p:nvPr/>
          </p:nvSpPr>
          <p:spPr>
            <a:xfrm>
              <a:off x="7434813" y="1097842"/>
              <a:ext cx="5250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Wo</a:t>
              </a:r>
              <a:endParaRPr sz="1100"/>
            </a:p>
          </p:txBody>
        </p:sp>
        <p:sp>
          <p:nvSpPr>
            <p:cNvPr id="310" name="Google Shape;310;g20504761c68_0_498"/>
            <p:cNvSpPr txBox="1"/>
            <p:nvPr/>
          </p:nvSpPr>
          <p:spPr>
            <a:xfrm>
              <a:off x="6601116" y="782826"/>
              <a:ext cx="240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d</a:t>
              </a:r>
              <a:r>
                <a:rPr i="1" lang="en-US" sz="1000">
                  <a:solidFill>
                    <a:srgbClr val="1C4587"/>
                  </a:solidFill>
                </a:rPr>
                <a:t>_model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cxnSp>
          <p:nvCxnSpPr>
            <p:cNvPr id="311" name="Google Shape;311;g20504761c68_0_498"/>
            <p:cNvCxnSpPr>
              <a:stCxn id="307" idx="3"/>
              <a:endCxn id="308" idx="1"/>
            </p:cNvCxnSpPr>
            <p:nvPr/>
          </p:nvCxnSpPr>
          <p:spPr>
            <a:xfrm>
              <a:off x="8139679" y="2433915"/>
              <a:ext cx="224100" cy="600"/>
            </a:xfrm>
            <a:prstGeom prst="curvedConnector3">
              <a:avLst>
                <a:gd fmla="val 5002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12" name="Google Shape;312;g20504761c68_0_498"/>
            <p:cNvSpPr txBox="1"/>
            <p:nvPr/>
          </p:nvSpPr>
          <p:spPr>
            <a:xfrm>
              <a:off x="9526623" y="2233796"/>
              <a:ext cx="5409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y</a:t>
              </a:r>
              <a:endParaRPr sz="1100"/>
            </a:p>
          </p:txBody>
        </p:sp>
        <p:sp>
          <p:nvSpPr>
            <p:cNvPr id="313" name="Google Shape;313;g20504761c68_0_498"/>
            <p:cNvSpPr txBox="1"/>
            <p:nvPr/>
          </p:nvSpPr>
          <p:spPr>
            <a:xfrm>
              <a:off x="8462979" y="1593034"/>
              <a:ext cx="2401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cxnSp>
          <p:nvCxnSpPr>
            <p:cNvPr id="314" name="Google Shape;314;g20504761c68_0_498"/>
            <p:cNvCxnSpPr>
              <a:stCxn id="308" idx="3"/>
            </p:cNvCxnSpPr>
            <p:nvPr/>
          </p:nvCxnSpPr>
          <p:spPr>
            <a:xfrm>
              <a:off x="9279018" y="2433831"/>
              <a:ext cx="2253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5" name="Google Shape;315;g20504761c68_0_498"/>
            <p:cNvSpPr/>
            <p:nvPr/>
          </p:nvSpPr>
          <p:spPr>
            <a:xfrm rot="-7651147">
              <a:off x="6998679" y="2299649"/>
              <a:ext cx="21181" cy="268221"/>
            </a:xfrm>
            <a:prstGeom prst="leftBracket">
              <a:avLst>
                <a:gd fmla="val 8333" name="adj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16" name="Google Shape;316;g20504761c68_0_498"/>
            <p:cNvCxnSpPr>
              <a:stCxn id="315" idx="1"/>
              <a:endCxn id="307" idx="1"/>
            </p:cNvCxnSpPr>
            <p:nvPr/>
          </p:nvCxnSpPr>
          <p:spPr>
            <a:xfrm flipH="1" rot="10800000">
              <a:off x="7015719" y="2434060"/>
              <a:ext cx="239100" cy="81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7" name="Google Shape;317;g20504761c68_0_498"/>
            <p:cNvCxnSpPr>
              <a:stCxn id="309" idx="2"/>
              <a:endCxn id="307" idx="0"/>
            </p:cNvCxnSpPr>
            <p:nvPr/>
          </p:nvCxnSpPr>
          <p:spPr>
            <a:xfrm>
              <a:off x="7697313" y="1451842"/>
              <a:ext cx="0" cy="6645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18" name="Google Shape;318;g20504761c68_0_498"/>
          <p:cNvGrpSpPr/>
          <p:nvPr/>
        </p:nvGrpSpPr>
        <p:grpSpPr>
          <a:xfrm>
            <a:off x="3383788" y="3075325"/>
            <a:ext cx="6168500" cy="3691275"/>
            <a:chOff x="3383788" y="3075325"/>
            <a:chExt cx="6168500" cy="3691275"/>
          </a:xfrm>
        </p:grpSpPr>
        <p:sp>
          <p:nvSpPr>
            <p:cNvPr id="319" name="Google Shape;319;g20504761c68_0_498"/>
            <p:cNvSpPr txBox="1"/>
            <p:nvPr/>
          </p:nvSpPr>
          <p:spPr>
            <a:xfrm>
              <a:off x="3849225" y="4633325"/>
              <a:ext cx="76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Q(i)</a:t>
              </a:r>
              <a:endParaRPr sz="1100"/>
            </a:p>
          </p:txBody>
        </p:sp>
        <p:sp>
          <p:nvSpPr>
            <p:cNvPr id="320" name="Google Shape;320;g20504761c68_0_498"/>
            <p:cNvSpPr/>
            <p:nvPr/>
          </p:nvSpPr>
          <p:spPr>
            <a:xfrm>
              <a:off x="5304887" y="4955175"/>
              <a:ext cx="760500" cy="511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</p:txBody>
        </p:sp>
        <p:cxnSp>
          <p:nvCxnSpPr>
            <p:cNvPr id="321" name="Google Shape;321;g20504761c68_0_498"/>
            <p:cNvCxnSpPr>
              <a:stCxn id="319" idx="3"/>
              <a:endCxn id="320" idx="1"/>
            </p:cNvCxnSpPr>
            <p:nvPr/>
          </p:nvCxnSpPr>
          <p:spPr>
            <a:xfrm>
              <a:off x="4609725" y="4810325"/>
              <a:ext cx="695100" cy="4005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22" name="Google Shape;322;g20504761c68_0_498"/>
            <p:cNvCxnSpPr>
              <a:stCxn id="323" idx="3"/>
              <a:endCxn id="320" idx="1"/>
            </p:cNvCxnSpPr>
            <p:nvPr/>
          </p:nvCxnSpPr>
          <p:spPr>
            <a:xfrm flipH="1" rot="10800000">
              <a:off x="4609725" y="5210788"/>
              <a:ext cx="695100" cy="614100"/>
            </a:xfrm>
            <a:prstGeom prst="curvedConnector3">
              <a:avLst>
                <a:gd fmla="val 50004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4" name="Google Shape;324;g20504761c68_0_498"/>
            <p:cNvSpPr txBox="1"/>
            <p:nvPr/>
          </p:nvSpPr>
          <p:spPr>
            <a:xfrm>
              <a:off x="3849250" y="6412600"/>
              <a:ext cx="76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V(i)</a:t>
              </a:r>
              <a:endParaRPr sz="1100"/>
            </a:p>
          </p:txBody>
        </p:sp>
        <p:sp>
          <p:nvSpPr>
            <p:cNvPr id="325" name="Google Shape;325;g20504761c68_0_498"/>
            <p:cNvSpPr/>
            <p:nvPr/>
          </p:nvSpPr>
          <p:spPr>
            <a:xfrm>
              <a:off x="7530912" y="5635125"/>
              <a:ext cx="760500" cy="5112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</p:txBody>
        </p:sp>
        <p:sp>
          <p:nvSpPr>
            <p:cNvPr id="326" name="Google Shape;326;g20504761c68_0_498"/>
            <p:cNvSpPr/>
            <p:nvPr/>
          </p:nvSpPr>
          <p:spPr>
            <a:xfrm>
              <a:off x="6295050" y="5020000"/>
              <a:ext cx="588600" cy="381600"/>
            </a:xfrm>
            <a:prstGeom prst="rect">
              <a:avLst/>
            </a:prstGeom>
            <a:solidFill>
              <a:srgbClr val="FFAB40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Softmax</a:t>
              </a:r>
              <a:endParaRPr b="1" sz="800"/>
            </a:p>
          </p:txBody>
        </p:sp>
        <p:cxnSp>
          <p:nvCxnSpPr>
            <p:cNvPr id="327" name="Google Shape;327;g20504761c68_0_498"/>
            <p:cNvCxnSpPr>
              <a:stCxn id="320" idx="3"/>
              <a:endCxn id="326" idx="1"/>
            </p:cNvCxnSpPr>
            <p:nvPr/>
          </p:nvCxnSpPr>
          <p:spPr>
            <a:xfrm>
              <a:off x="6065387" y="5210775"/>
              <a:ext cx="229800" cy="600"/>
            </a:xfrm>
            <a:prstGeom prst="curvedConnector3">
              <a:avLst>
                <a:gd fmla="val 4997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28" name="Google Shape;328;g20504761c68_0_498"/>
            <p:cNvCxnSpPr>
              <a:stCxn id="324" idx="3"/>
              <a:endCxn id="325" idx="1"/>
            </p:cNvCxnSpPr>
            <p:nvPr/>
          </p:nvCxnSpPr>
          <p:spPr>
            <a:xfrm flipH="1" rot="10800000">
              <a:off x="4609750" y="5890600"/>
              <a:ext cx="2921100" cy="699000"/>
            </a:xfrm>
            <a:prstGeom prst="curvedConnector3">
              <a:avLst>
                <a:gd fmla="val 5000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329" name="Google Shape;329;g20504761c68_0_498"/>
            <p:cNvCxnSpPr>
              <a:stCxn id="326" idx="3"/>
              <a:endCxn id="325" idx="1"/>
            </p:cNvCxnSpPr>
            <p:nvPr/>
          </p:nvCxnSpPr>
          <p:spPr>
            <a:xfrm>
              <a:off x="6883650" y="5210800"/>
              <a:ext cx="647400" cy="679800"/>
            </a:xfrm>
            <a:prstGeom prst="curvedConnector3">
              <a:avLst>
                <a:gd fmla="val 4998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23" name="Google Shape;323;g20504761c68_0_498"/>
            <p:cNvSpPr txBox="1"/>
            <p:nvPr/>
          </p:nvSpPr>
          <p:spPr>
            <a:xfrm>
              <a:off x="3849225" y="5647888"/>
              <a:ext cx="760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K(i)^T</a:t>
              </a:r>
              <a:endParaRPr sz="1100"/>
            </a:p>
          </p:txBody>
        </p:sp>
        <p:sp>
          <p:nvSpPr>
            <p:cNvPr id="330" name="Google Shape;330;g20504761c68_0_498"/>
            <p:cNvSpPr txBox="1"/>
            <p:nvPr/>
          </p:nvSpPr>
          <p:spPr>
            <a:xfrm>
              <a:off x="7112733" y="4927711"/>
              <a:ext cx="450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</a:t>
              </a:r>
              <a:endParaRPr sz="1100"/>
            </a:p>
          </p:txBody>
        </p:sp>
        <p:cxnSp>
          <p:nvCxnSpPr>
            <p:cNvPr id="331" name="Google Shape;331;g20504761c68_0_498"/>
            <p:cNvCxnSpPr>
              <a:stCxn id="325" idx="3"/>
            </p:cNvCxnSpPr>
            <p:nvPr/>
          </p:nvCxnSpPr>
          <p:spPr>
            <a:xfrm>
              <a:off x="8291412" y="5890725"/>
              <a:ext cx="319500" cy="54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332" name="Google Shape;332;g20504761c68_0_498"/>
            <p:cNvSpPr txBox="1"/>
            <p:nvPr/>
          </p:nvSpPr>
          <p:spPr>
            <a:xfrm>
              <a:off x="8610928" y="5713750"/>
              <a:ext cx="5286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SA(i)</a:t>
              </a:r>
              <a:endParaRPr sz="1100"/>
            </a:p>
          </p:txBody>
        </p:sp>
        <p:sp>
          <p:nvSpPr>
            <p:cNvPr id="333" name="Google Shape;333;g20504761c68_0_498"/>
            <p:cNvSpPr txBox="1"/>
            <p:nvPr/>
          </p:nvSpPr>
          <p:spPr>
            <a:xfrm>
              <a:off x="8068488" y="5281700"/>
              <a:ext cx="1483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dk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64x64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334" name="Google Shape;334;g20504761c68_0_498"/>
            <p:cNvSpPr txBox="1"/>
            <p:nvPr/>
          </p:nvSpPr>
          <p:spPr>
            <a:xfrm>
              <a:off x="3383788" y="4212363"/>
              <a:ext cx="169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dk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64x64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335" name="Google Shape;335;g20504761c68_0_498"/>
            <p:cNvSpPr txBox="1"/>
            <p:nvPr/>
          </p:nvSpPr>
          <p:spPr>
            <a:xfrm>
              <a:off x="6725729" y="4543400"/>
              <a:ext cx="12246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n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64x64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336" name="Google Shape;336;g20504761c68_0_498"/>
            <p:cNvSpPr/>
            <p:nvPr/>
          </p:nvSpPr>
          <p:spPr>
            <a:xfrm rot="10800000">
              <a:off x="6206550" y="3075325"/>
              <a:ext cx="379800" cy="1514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337" name="Google Shape;337;g20504761c68_0_498"/>
          <p:cNvGraphicFramePr/>
          <p:nvPr/>
        </p:nvGraphicFramePr>
        <p:xfrm>
          <a:off x="202300" y="3732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{3C94F1F1-611D-4F75-9246-4708E04920A0}</a:tableStyleId>
              </a:tblPr>
              <a:tblGrid>
                <a:gridCol w="995450"/>
                <a:gridCol w="995450"/>
                <a:gridCol w="995450"/>
              </a:tblGrid>
              <a:tr h="51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n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sequence length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64~512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d_model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model size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768~1280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h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# heads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12~16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dk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head size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64~80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4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d_ff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Feed Forward size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1200"/>
                        <a:t>3072~5120</a:t>
                      </a:r>
                      <a:endParaRPr i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8" name="Google Shape;338;g20504761c68_0_498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054e185355_0_0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Vectorization: Multihead Attention</a:t>
            </a:r>
            <a:endParaRPr/>
          </a:p>
        </p:txBody>
      </p:sp>
      <p:sp>
        <p:nvSpPr>
          <p:cNvPr id="345" name="Google Shape;345;g2054e185355_0_0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g2054e185355_0_0"/>
          <p:cNvSpPr/>
          <p:nvPr/>
        </p:nvSpPr>
        <p:spPr>
          <a:xfrm>
            <a:off x="4569944" y="4628128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347" name="Google Shape;347;g2054e185355_0_0"/>
          <p:cNvSpPr/>
          <p:nvPr/>
        </p:nvSpPr>
        <p:spPr>
          <a:xfrm>
            <a:off x="4549696" y="5420106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Transpose</a:t>
            </a:r>
            <a:endParaRPr b="1" sz="800"/>
          </a:p>
        </p:txBody>
      </p:sp>
      <p:sp>
        <p:nvSpPr>
          <p:cNvPr id="348" name="Google Shape;348;g2054e185355_0_0"/>
          <p:cNvSpPr/>
          <p:nvPr/>
        </p:nvSpPr>
        <p:spPr>
          <a:xfrm>
            <a:off x="4549694" y="6361403"/>
            <a:ext cx="885000" cy="373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</p:txBody>
      </p:sp>
      <p:sp>
        <p:nvSpPr>
          <p:cNvPr id="349" name="Google Shape;349;g2054e185355_0_0"/>
          <p:cNvSpPr txBox="1"/>
          <p:nvPr/>
        </p:nvSpPr>
        <p:spPr>
          <a:xfrm>
            <a:off x="2033601" y="5647338"/>
            <a:ext cx="455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x</a:t>
            </a:r>
            <a:endParaRPr sz="1100"/>
          </a:p>
        </p:txBody>
      </p:sp>
      <p:cxnSp>
        <p:nvCxnSpPr>
          <p:cNvPr id="350" name="Google Shape;350;g2054e185355_0_0"/>
          <p:cNvCxnSpPr>
            <a:stCxn id="349" idx="3"/>
            <a:endCxn id="346" idx="1"/>
          </p:cNvCxnSpPr>
          <p:nvPr/>
        </p:nvCxnSpPr>
        <p:spPr>
          <a:xfrm flipH="1" rot="10800000">
            <a:off x="2488701" y="4814838"/>
            <a:ext cx="2081100" cy="10095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1" name="Google Shape;351;g2054e185355_0_0"/>
          <p:cNvCxnSpPr>
            <a:stCxn id="349" idx="3"/>
            <a:endCxn id="347" idx="1"/>
          </p:cNvCxnSpPr>
          <p:nvPr/>
        </p:nvCxnSpPr>
        <p:spPr>
          <a:xfrm flipH="1" rot="10800000">
            <a:off x="2488701" y="5606838"/>
            <a:ext cx="2061000" cy="217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2" name="Google Shape;352;g2054e185355_0_0"/>
          <p:cNvCxnSpPr>
            <a:stCxn id="349" idx="3"/>
            <a:endCxn id="348" idx="1"/>
          </p:cNvCxnSpPr>
          <p:nvPr/>
        </p:nvCxnSpPr>
        <p:spPr>
          <a:xfrm>
            <a:off x="2488701" y="5824338"/>
            <a:ext cx="2061000" cy="723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53" name="Google Shape;353;g2054e185355_0_0"/>
          <p:cNvSpPr txBox="1"/>
          <p:nvPr/>
        </p:nvSpPr>
        <p:spPr>
          <a:xfrm>
            <a:off x="2438777" y="4330953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d_model x dk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54" name="Google Shape;354;g2054e185355_0_0"/>
          <p:cNvSpPr txBox="1"/>
          <p:nvPr/>
        </p:nvSpPr>
        <p:spPr>
          <a:xfrm>
            <a:off x="3643028" y="5113034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Wq(i)</a:t>
            </a:r>
            <a:endParaRPr sz="1100"/>
          </a:p>
        </p:txBody>
      </p:sp>
      <p:sp>
        <p:nvSpPr>
          <p:cNvPr id="355" name="Google Shape;355;g2054e185355_0_0"/>
          <p:cNvSpPr txBox="1"/>
          <p:nvPr/>
        </p:nvSpPr>
        <p:spPr>
          <a:xfrm>
            <a:off x="3637609" y="5857628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Wk(i)</a:t>
            </a:r>
            <a:endParaRPr sz="1100"/>
          </a:p>
        </p:txBody>
      </p:sp>
      <p:sp>
        <p:nvSpPr>
          <p:cNvPr id="356" name="Google Shape;356;g2054e185355_0_0"/>
          <p:cNvSpPr txBox="1"/>
          <p:nvPr/>
        </p:nvSpPr>
        <p:spPr>
          <a:xfrm>
            <a:off x="3637609" y="6492088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Wv(i)</a:t>
            </a:r>
            <a:endParaRPr sz="1100"/>
          </a:p>
        </p:txBody>
      </p:sp>
      <p:cxnSp>
        <p:nvCxnSpPr>
          <p:cNvPr id="357" name="Google Shape;357;g2054e185355_0_0"/>
          <p:cNvCxnSpPr>
            <a:stCxn id="354" idx="3"/>
            <a:endCxn id="346" idx="1"/>
          </p:cNvCxnSpPr>
          <p:nvPr/>
        </p:nvCxnSpPr>
        <p:spPr>
          <a:xfrm flipH="1" rot="10800000">
            <a:off x="4168028" y="4814834"/>
            <a:ext cx="402000" cy="475200"/>
          </a:xfrm>
          <a:prstGeom prst="curvedConnector3">
            <a:avLst>
              <a:gd fmla="val 4999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8" name="Google Shape;358;g2054e185355_0_0"/>
          <p:cNvCxnSpPr>
            <a:stCxn id="355" idx="3"/>
            <a:endCxn id="347" idx="1"/>
          </p:cNvCxnSpPr>
          <p:nvPr/>
        </p:nvCxnSpPr>
        <p:spPr>
          <a:xfrm flipH="1" rot="10800000">
            <a:off x="4162609" y="5606828"/>
            <a:ext cx="387000" cy="4278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59" name="Google Shape;359;g2054e185355_0_0"/>
          <p:cNvCxnSpPr>
            <a:stCxn id="356" idx="3"/>
            <a:endCxn id="348" idx="1"/>
          </p:cNvCxnSpPr>
          <p:nvPr/>
        </p:nvCxnSpPr>
        <p:spPr>
          <a:xfrm flipH="1" rot="10800000">
            <a:off x="4162609" y="6547888"/>
            <a:ext cx="387000" cy="121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60" name="Google Shape;360;g2054e185355_0_0"/>
          <p:cNvSpPr txBox="1"/>
          <p:nvPr/>
        </p:nvSpPr>
        <p:spPr>
          <a:xfrm>
            <a:off x="891600" y="5239495"/>
            <a:ext cx="235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n x d_model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61" name="Google Shape;361;g2054e185355_0_0"/>
          <p:cNvSpPr/>
          <p:nvPr/>
        </p:nvSpPr>
        <p:spPr>
          <a:xfrm>
            <a:off x="6049155" y="190728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62" name="Google Shape;362;g2054e185355_0_0"/>
          <p:cNvSpPr/>
          <p:nvPr/>
        </p:nvSpPr>
        <p:spPr>
          <a:xfrm>
            <a:off x="5995488" y="1984925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63" name="Google Shape;363;g2054e185355_0_0"/>
          <p:cNvSpPr/>
          <p:nvPr/>
        </p:nvSpPr>
        <p:spPr>
          <a:xfrm>
            <a:off x="5941822" y="2050940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64" name="Google Shape;364;g2054e185355_0_0"/>
          <p:cNvSpPr/>
          <p:nvPr/>
        </p:nvSpPr>
        <p:spPr>
          <a:xfrm>
            <a:off x="5878947" y="2132618"/>
            <a:ext cx="1035000" cy="7197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Self-Attention</a:t>
            </a:r>
            <a:endParaRPr b="1" sz="800"/>
          </a:p>
        </p:txBody>
      </p:sp>
      <p:sp>
        <p:nvSpPr>
          <p:cNvPr id="365" name="Google Shape;365;g2054e185355_0_0"/>
          <p:cNvSpPr/>
          <p:nvPr/>
        </p:nvSpPr>
        <p:spPr>
          <a:xfrm rot="2603439">
            <a:off x="5800398" y="1685810"/>
            <a:ext cx="203939" cy="47023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g2054e185355_0_0"/>
          <p:cNvSpPr txBox="1"/>
          <p:nvPr/>
        </p:nvSpPr>
        <p:spPr>
          <a:xfrm>
            <a:off x="5599581" y="1495378"/>
            <a:ext cx="24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</a:t>
            </a:r>
            <a:endParaRPr sz="1100"/>
          </a:p>
        </p:txBody>
      </p:sp>
      <p:sp>
        <p:nvSpPr>
          <p:cNvPr id="367" name="Google Shape;367;g2054e185355_0_0"/>
          <p:cNvSpPr/>
          <p:nvPr/>
        </p:nvSpPr>
        <p:spPr>
          <a:xfrm>
            <a:off x="7254679" y="2116215"/>
            <a:ext cx="885000" cy="6354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Bias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Residual</a:t>
            </a:r>
            <a:endParaRPr b="1" sz="800"/>
          </a:p>
        </p:txBody>
      </p:sp>
      <p:sp>
        <p:nvSpPr>
          <p:cNvPr id="368" name="Google Shape;368;g2054e185355_0_0"/>
          <p:cNvSpPr/>
          <p:nvPr/>
        </p:nvSpPr>
        <p:spPr>
          <a:xfrm>
            <a:off x="8363718" y="2145681"/>
            <a:ext cx="915300" cy="5763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Dropout</a:t>
            </a:r>
            <a:endParaRPr b="1"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LayerNorm</a:t>
            </a:r>
            <a:endParaRPr b="1" sz="800"/>
          </a:p>
        </p:txBody>
      </p:sp>
      <p:sp>
        <p:nvSpPr>
          <p:cNvPr id="369" name="Google Shape;369;g2054e185355_0_0"/>
          <p:cNvSpPr txBox="1"/>
          <p:nvPr/>
        </p:nvSpPr>
        <p:spPr>
          <a:xfrm>
            <a:off x="7434813" y="1097842"/>
            <a:ext cx="52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Wo</a:t>
            </a:r>
            <a:endParaRPr sz="1100"/>
          </a:p>
        </p:txBody>
      </p:sp>
      <p:sp>
        <p:nvSpPr>
          <p:cNvPr id="370" name="Google Shape;370;g2054e185355_0_0"/>
          <p:cNvSpPr txBox="1"/>
          <p:nvPr/>
        </p:nvSpPr>
        <p:spPr>
          <a:xfrm>
            <a:off x="6601116" y="782826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weight matrix (d_model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768x768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371" name="Google Shape;371;g2054e185355_0_0"/>
          <p:cNvCxnSpPr>
            <a:stCxn id="367" idx="3"/>
            <a:endCxn id="368" idx="1"/>
          </p:cNvCxnSpPr>
          <p:nvPr/>
        </p:nvCxnSpPr>
        <p:spPr>
          <a:xfrm>
            <a:off x="8139679" y="2433915"/>
            <a:ext cx="224100" cy="600"/>
          </a:xfrm>
          <a:prstGeom prst="curvedConnector3">
            <a:avLst>
              <a:gd fmla="val 5002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2" name="Google Shape;372;g2054e185355_0_0"/>
          <p:cNvSpPr txBox="1"/>
          <p:nvPr/>
        </p:nvSpPr>
        <p:spPr>
          <a:xfrm>
            <a:off x="9503073" y="2233796"/>
            <a:ext cx="540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y</a:t>
            </a:r>
            <a:endParaRPr sz="1100"/>
          </a:p>
        </p:txBody>
      </p:sp>
      <p:sp>
        <p:nvSpPr>
          <p:cNvPr id="373" name="Google Shape;373;g2054e185355_0_0"/>
          <p:cNvSpPr txBox="1"/>
          <p:nvPr/>
        </p:nvSpPr>
        <p:spPr>
          <a:xfrm>
            <a:off x="8462979" y="1593034"/>
            <a:ext cx="2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Output to Feed Forward (n x d_model)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64x768</a:t>
            </a:r>
            <a:endParaRPr i="1" sz="1000">
              <a:solidFill>
                <a:srgbClr val="1C4587"/>
              </a:solidFill>
            </a:endParaRPr>
          </a:p>
        </p:txBody>
      </p:sp>
      <p:cxnSp>
        <p:nvCxnSpPr>
          <p:cNvPr id="374" name="Google Shape;374;g2054e185355_0_0"/>
          <p:cNvCxnSpPr>
            <a:stCxn id="368" idx="3"/>
          </p:cNvCxnSpPr>
          <p:nvPr/>
        </p:nvCxnSpPr>
        <p:spPr>
          <a:xfrm>
            <a:off x="9279018" y="2433831"/>
            <a:ext cx="205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g2054e185355_0_0"/>
          <p:cNvSpPr/>
          <p:nvPr/>
        </p:nvSpPr>
        <p:spPr>
          <a:xfrm rot="-7651147">
            <a:off x="6998679" y="2299649"/>
            <a:ext cx="21181" cy="268221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6" name="Google Shape;376;g2054e185355_0_0"/>
          <p:cNvCxnSpPr>
            <a:stCxn id="375" idx="1"/>
            <a:endCxn id="367" idx="1"/>
          </p:cNvCxnSpPr>
          <p:nvPr/>
        </p:nvCxnSpPr>
        <p:spPr>
          <a:xfrm flipH="1" rot="10800000">
            <a:off x="7015719" y="2434060"/>
            <a:ext cx="239100" cy="8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g2054e185355_0_0"/>
          <p:cNvCxnSpPr>
            <a:stCxn id="369" idx="2"/>
            <a:endCxn id="367" idx="0"/>
          </p:cNvCxnSpPr>
          <p:nvPr/>
        </p:nvCxnSpPr>
        <p:spPr>
          <a:xfrm>
            <a:off x="7697313" y="1451842"/>
            <a:ext cx="0" cy="66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g2054e185355_0_0"/>
          <p:cNvSpPr txBox="1"/>
          <p:nvPr/>
        </p:nvSpPr>
        <p:spPr>
          <a:xfrm>
            <a:off x="5434700" y="451807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Q(i)</a:t>
            </a:r>
            <a:endParaRPr sz="1100"/>
          </a:p>
        </p:txBody>
      </p:sp>
      <p:sp>
        <p:nvSpPr>
          <p:cNvPr id="379" name="Google Shape;379;g2054e185355_0_0"/>
          <p:cNvSpPr/>
          <p:nvPr/>
        </p:nvSpPr>
        <p:spPr>
          <a:xfrm>
            <a:off x="7014537" y="498790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cxnSp>
        <p:nvCxnSpPr>
          <p:cNvPr id="380" name="Google Shape;380;g2054e185355_0_0"/>
          <p:cNvCxnSpPr>
            <a:stCxn id="346" idx="3"/>
            <a:endCxn id="379" idx="1"/>
          </p:cNvCxnSpPr>
          <p:nvPr/>
        </p:nvCxnSpPr>
        <p:spPr>
          <a:xfrm>
            <a:off x="5454944" y="4814728"/>
            <a:ext cx="1559700" cy="4287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1" name="Google Shape;381;g2054e185355_0_0"/>
          <p:cNvCxnSpPr>
            <a:stCxn id="347" idx="3"/>
            <a:endCxn id="379" idx="1"/>
          </p:cNvCxnSpPr>
          <p:nvPr/>
        </p:nvCxnSpPr>
        <p:spPr>
          <a:xfrm flipH="1" rot="10800000">
            <a:off x="5434696" y="5243406"/>
            <a:ext cx="1579800" cy="3633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2" name="Google Shape;382;g2054e185355_0_0"/>
          <p:cNvSpPr txBox="1"/>
          <p:nvPr/>
        </p:nvSpPr>
        <p:spPr>
          <a:xfrm>
            <a:off x="5434800" y="6228925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V(i)</a:t>
            </a:r>
            <a:endParaRPr sz="1100"/>
          </a:p>
        </p:txBody>
      </p:sp>
      <p:sp>
        <p:nvSpPr>
          <p:cNvPr id="383" name="Google Shape;383;g2054e185355_0_0"/>
          <p:cNvSpPr/>
          <p:nvPr/>
        </p:nvSpPr>
        <p:spPr>
          <a:xfrm>
            <a:off x="9240562" y="5667850"/>
            <a:ext cx="760500" cy="5112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MatMul</a:t>
            </a:r>
            <a:endParaRPr b="1" sz="800"/>
          </a:p>
        </p:txBody>
      </p:sp>
      <p:sp>
        <p:nvSpPr>
          <p:cNvPr id="384" name="Google Shape;384;g2054e185355_0_0"/>
          <p:cNvSpPr/>
          <p:nvPr/>
        </p:nvSpPr>
        <p:spPr>
          <a:xfrm>
            <a:off x="8004700" y="5052725"/>
            <a:ext cx="588600" cy="381600"/>
          </a:xfrm>
          <a:prstGeom prst="rect">
            <a:avLst/>
          </a:prstGeom>
          <a:solidFill>
            <a:srgbClr val="FFAB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/>
              <a:t>Softmax</a:t>
            </a:r>
            <a:endParaRPr b="1" sz="800"/>
          </a:p>
        </p:txBody>
      </p:sp>
      <p:cxnSp>
        <p:nvCxnSpPr>
          <p:cNvPr id="385" name="Google Shape;385;g2054e185355_0_0"/>
          <p:cNvCxnSpPr>
            <a:stCxn id="379" idx="3"/>
            <a:endCxn id="384" idx="1"/>
          </p:cNvCxnSpPr>
          <p:nvPr/>
        </p:nvCxnSpPr>
        <p:spPr>
          <a:xfrm>
            <a:off x="7775037" y="5243500"/>
            <a:ext cx="229800" cy="600"/>
          </a:xfrm>
          <a:prstGeom prst="curvedConnector3">
            <a:avLst>
              <a:gd fmla="val 4997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6" name="Google Shape;386;g2054e185355_0_0"/>
          <p:cNvCxnSpPr>
            <a:stCxn id="348" idx="3"/>
            <a:endCxn id="383" idx="1"/>
          </p:cNvCxnSpPr>
          <p:nvPr/>
        </p:nvCxnSpPr>
        <p:spPr>
          <a:xfrm flipH="1" rot="10800000">
            <a:off x="5434694" y="5923403"/>
            <a:ext cx="3805800" cy="624600"/>
          </a:xfrm>
          <a:prstGeom prst="curvedConnector3">
            <a:avLst>
              <a:gd fmla="val 50001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87" name="Google Shape;387;g2054e185355_0_0"/>
          <p:cNvCxnSpPr>
            <a:stCxn id="384" idx="3"/>
            <a:endCxn id="383" idx="1"/>
          </p:cNvCxnSpPr>
          <p:nvPr/>
        </p:nvCxnSpPr>
        <p:spPr>
          <a:xfrm>
            <a:off x="8593300" y="5243525"/>
            <a:ext cx="647400" cy="6798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88" name="Google Shape;388;g2054e185355_0_0"/>
          <p:cNvSpPr txBox="1"/>
          <p:nvPr/>
        </p:nvSpPr>
        <p:spPr>
          <a:xfrm>
            <a:off x="5412013" y="5220738"/>
            <a:ext cx="760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K(i)^T</a:t>
            </a:r>
            <a:endParaRPr sz="1100"/>
          </a:p>
        </p:txBody>
      </p:sp>
      <p:sp>
        <p:nvSpPr>
          <p:cNvPr id="389" name="Google Shape;389;g2054e185355_0_0"/>
          <p:cNvSpPr txBox="1"/>
          <p:nvPr/>
        </p:nvSpPr>
        <p:spPr>
          <a:xfrm>
            <a:off x="8822383" y="4960436"/>
            <a:ext cx="450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</a:t>
            </a:r>
            <a:endParaRPr sz="1100"/>
          </a:p>
        </p:txBody>
      </p:sp>
      <p:cxnSp>
        <p:nvCxnSpPr>
          <p:cNvPr id="390" name="Google Shape;390;g2054e185355_0_0"/>
          <p:cNvCxnSpPr>
            <a:stCxn id="383" idx="3"/>
          </p:cNvCxnSpPr>
          <p:nvPr/>
        </p:nvCxnSpPr>
        <p:spPr>
          <a:xfrm>
            <a:off x="10001062" y="5923450"/>
            <a:ext cx="319500" cy="5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1" name="Google Shape;391;g2054e185355_0_0"/>
          <p:cNvSpPr txBox="1"/>
          <p:nvPr/>
        </p:nvSpPr>
        <p:spPr>
          <a:xfrm>
            <a:off x="10320578" y="5746475"/>
            <a:ext cx="52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SA(i)</a:t>
            </a:r>
            <a:endParaRPr sz="1100"/>
          </a:p>
        </p:txBody>
      </p:sp>
      <p:sp>
        <p:nvSpPr>
          <p:cNvPr id="392" name="Google Shape;392;g2054e185355_0_0"/>
          <p:cNvSpPr txBox="1"/>
          <p:nvPr/>
        </p:nvSpPr>
        <p:spPr>
          <a:xfrm>
            <a:off x="9842963" y="5337125"/>
            <a:ext cx="148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n x dk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93" name="Google Shape;393;g2054e185355_0_0"/>
          <p:cNvSpPr txBox="1"/>
          <p:nvPr/>
        </p:nvSpPr>
        <p:spPr>
          <a:xfrm>
            <a:off x="5056663" y="4073975"/>
            <a:ext cx="1691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n x dk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94" name="Google Shape;394;g2054e185355_0_0"/>
          <p:cNvSpPr txBox="1"/>
          <p:nvPr/>
        </p:nvSpPr>
        <p:spPr>
          <a:xfrm>
            <a:off x="8435379" y="4576125"/>
            <a:ext cx="12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n x n</a:t>
            </a:r>
            <a:endParaRPr i="1" sz="10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1C4587"/>
                </a:solidFill>
              </a:rPr>
              <a:t>64x64</a:t>
            </a:r>
            <a:endParaRPr i="1" sz="1000">
              <a:solidFill>
                <a:srgbClr val="1C4587"/>
              </a:solidFill>
            </a:endParaRPr>
          </a:p>
        </p:txBody>
      </p:sp>
      <p:sp>
        <p:nvSpPr>
          <p:cNvPr id="395" name="Google Shape;395;g2054e185355_0_0"/>
          <p:cNvSpPr/>
          <p:nvPr/>
        </p:nvSpPr>
        <p:spPr>
          <a:xfrm rot="10800000">
            <a:off x="6392575" y="3071150"/>
            <a:ext cx="379800" cy="1060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054e185355_0_0"/>
          <p:cNvSpPr txBox="1"/>
          <p:nvPr/>
        </p:nvSpPr>
        <p:spPr>
          <a:xfrm>
            <a:off x="347625" y="1669814"/>
            <a:ext cx="519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Multicore System: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Split Wq/Wk/Wv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Calculate Q(i), K(i), V(i) of each head individually</a:t>
            </a:r>
            <a:endParaRPr/>
          </a:p>
        </p:txBody>
      </p:sp>
      <p:sp>
        <p:nvSpPr>
          <p:cNvPr id="397" name="Google Shape;397;g2054e185355_0_0"/>
          <p:cNvSpPr/>
          <p:nvPr/>
        </p:nvSpPr>
        <p:spPr>
          <a:xfrm>
            <a:off x="1240552" y="2885535"/>
            <a:ext cx="421200" cy="8292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Wq(0)</a:t>
            </a:r>
            <a:endParaRPr sz="1100"/>
          </a:p>
        </p:txBody>
      </p:sp>
      <p:sp>
        <p:nvSpPr>
          <p:cNvPr id="398" name="Google Shape;398;g2054e185355_0_0"/>
          <p:cNvSpPr/>
          <p:nvPr/>
        </p:nvSpPr>
        <p:spPr>
          <a:xfrm>
            <a:off x="1661885" y="2885535"/>
            <a:ext cx="421200" cy="829200"/>
          </a:xfrm>
          <a:prstGeom prst="rect">
            <a:avLst/>
          </a:prstGeom>
          <a:solidFill>
            <a:srgbClr val="78909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Wq(1)</a:t>
            </a:r>
            <a:endParaRPr sz="1100"/>
          </a:p>
        </p:txBody>
      </p:sp>
      <p:sp>
        <p:nvSpPr>
          <p:cNvPr id="399" name="Google Shape;399;g2054e185355_0_0"/>
          <p:cNvSpPr/>
          <p:nvPr/>
        </p:nvSpPr>
        <p:spPr>
          <a:xfrm>
            <a:off x="2083218" y="2885535"/>
            <a:ext cx="421200" cy="829200"/>
          </a:xfrm>
          <a:prstGeom prst="rect">
            <a:avLst/>
          </a:prstGeom>
          <a:solidFill>
            <a:srgbClr val="0097A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Wq(2)</a:t>
            </a:r>
            <a:endParaRPr sz="1100"/>
          </a:p>
        </p:txBody>
      </p:sp>
      <p:sp>
        <p:nvSpPr>
          <p:cNvPr id="400" name="Google Shape;400;g2054e185355_0_0"/>
          <p:cNvSpPr/>
          <p:nvPr/>
        </p:nvSpPr>
        <p:spPr>
          <a:xfrm>
            <a:off x="2504551" y="2885535"/>
            <a:ext cx="421200" cy="829200"/>
          </a:xfrm>
          <a:prstGeom prst="rect">
            <a:avLst/>
          </a:prstGeom>
          <a:solidFill>
            <a:srgbClr val="C27BA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Wq(3)</a:t>
            </a:r>
            <a:endParaRPr sz="1100"/>
          </a:p>
        </p:txBody>
      </p:sp>
      <p:sp>
        <p:nvSpPr>
          <p:cNvPr id="401" name="Google Shape;401;g2054e185355_0_0"/>
          <p:cNvSpPr txBox="1"/>
          <p:nvPr/>
        </p:nvSpPr>
        <p:spPr>
          <a:xfrm>
            <a:off x="325100" y="3153975"/>
            <a:ext cx="91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</a:rPr>
              <a:t>d_model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768</a:t>
            </a:r>
            <a:endParaRPr sz="1100"/>
          </a:p>
        </p:txBody>
      </p:sp>
      <p:sp>
        <p:nvSpPr>
          <p:cNvPr id="402" name="Google Shape;402;g2054e185355_0_0"/>
          <p:cNvSpPr txBox="1"/>
          <p:nvPr/>
        </p:nvSpPr>
        <p:spPr>
          <a:xfrm>
            <a:off x="1221457" y="3752300"/>
            <a:ext cx="588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dk 64</a:t>
            </a:r>
            <a:endParaRPr sz="1100"/>
          </a:p>
        </p:txBody>
      </p:sp>
      <p:sp>
        <p:nvSpPr>
          <p:cNvPr id="403" name="Google Shape;403;g2054e185355_0_0"/>
          <p:cNvSpPr/>
          <p:nvPr/>
        </p:nvSpPr>
        <p:spPr>
          <a:xfrm rot="5400000">
            <a:off x="2213700" y="1790004"/>
            <a:ext cx="81000" cy="2034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2054e185355_0_0"/>
          <p:cNvSpPr txBox="1"/>
          <p:nvPr/>
        </p:nvSpPr>
        <p:spPr>
          <a:xfrm>
            <a:off x="1810049" y="2421575"/>
            <a:ext cx="111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d_model 768</a:t>
            </a:r>
            <a:endParaRPr sz="1100"/>
          </a:p>
        </p:txBody>
      </p:sp>
      <p:sp>
        <p:nvSpPr>
          <p:cNvPr id="405" name="Google Shape;405;g2054e185355_0_0"/>
          <p:cNvSpPr txBox="1"/>
          <p:nvPr/>
        </p:nvSpPr>
        <p:spPr>
          <a:xfrm>
            <a:off x="265248" y="2627438"/>
            <a:ext cx="103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Wq</a:t>
            </a:r>
            <a:endParaRPr/>
          </a:p>
        </p:txBody>
      </p:sp>
      <p:sp>
        <p:nvSpPr>
          <p:cNvPr id="406" name="Google Shape;406;g2054e185355_0_0"/>
          <p:cNvSpPr txBox="1"/>
          <p:nvPr/>
        </p:nvSpPr>
        <p:spPr>
          <a:xfrm>
            <a:off x="2972649" y="3229734"/>
            <a:ext cx="2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</p:txBody>
      </p:sp>
      <p:sp>
        <p:nvSpPr>
          <p:cNvPr id="407" name="Google Shape;407;g2054e185355_0_0"/>
          <p:cNvSpPr/>
          <p:nvPr/>
        </p:nvSpPr>
        <p:spPr>
          <a:xfrm rot="-5400000">
            <a:off x="1432112" y="3541628"/>
            <a:ext cx="38400" cy="42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054e185355_0_0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0504761c68_0_37"/>
          <p:cNvSpPr txBox="1"/>
          <p:nvPr>
            <p:ph type="title"/>
          </p:nvPr>
        </p:nvSpPr>
        <p:spPr>
          <a:xfrm>
            <a:off x="731837" y="260351"/>
            <a:ext cx="10728300" cy="90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Transformer Vectorization: Feed Forward</a:t>
            </a:r>
            <a:endParaRPr/>
          </a:p>
        </p:txBody>
      </p:sp>
      <p:sp>
        <p:nvSpPr>
          <p:cNvPr id="415" name="Google Shape;415;g20504761c68_0_37"/>
          <p:cNvSpPr txBox="1"/>
          <p:nvPr>
            <p:ph idx="12" type="sldNum"/>
          </p:nvPr>
        </p:nvSpPr>
        <p:spPr>
          <a:xfrm>
            <a:off x="11137585" y="6522444"/>
            <a:ext cx="322500" cy="21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6" name="Google Shape;416;g20504761c68_0_37"/>
          <p:cNvGrpSpPr/>
          <p:nvPr/>
        </p:nvGrpSpPr>
        <p:grpSpPr>
          <a:xfrm>
            <a:off x="1519775" y="1890223"/>
            <a:ext cx="6067954" cy="3150426"/>
            <a:chOff x="1519775" y="1890223"/>
            <a:chExt cx="6067954" cy="3150426"/>
          </a:xfrm>
        </p:grpSpPr>
        <p:sp>
          <p:nvSpPr>
            <p:cNvPr id="417" name="Google Shape;417;g20504761c68_0_37"/>
            <p:cNvSpPr/>
            <p:nvPr/>
          </p:nvSpPr>
          <p:spPr>
            <a:xfrm>
              <a:off x="4245318" y="3582306"/>
              <a:ext cx="894900" cy="894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</p:txBody>
        </p:sp>
        <p:sp>
          <p:nvSpPr>
            <p:cNvPr id="418" name="Google Shape;418;g20504761c68_0_37"/>
            <p:cNvSpPr/>
            <p:nvPr/>
          </p:nvSpPr>
          <p:spPr>
            <a:xfrm>
              <a:off x="6692829" y="3582306"/>
              <a:ext cx="894900" cy="894000"/>
            </a:xfrm>
            <a:prstGeom prst="rect">
              <a:avLst/>
            </a:prstGeom>
            <a:solidFill>
              <a:srgbClr val="FFD96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MatMul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Bias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Residual</a:t>
              </a:r>
              <a:endParaRPr b="1" sz="800"/>
            </a:p>
          </p:txBody>
        </p:sp>
        <p:sp>
          <p:nvSpPr>
            <p:cNvPr id="419" name="Google Shape;419;g20504761c68_0_37"/>
            <p:cNvSpPr/>
            <p:nvPr/>
          </p:nvSpPr>
          <p:spPr>
            <a:xfrm>
              <a:off x="5710134" y="3720841"/>
              <a:ext cx="742800" cy="618900"/>
            </a:xfrm>
            <a:prstGeom prst="rect">
              <a:avLst/>
            </a:prstGeom>
            <a:solidFill>
              <a:srgbClr val="8E7CC3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ReLU</a:t>
              </a:r>
              <a:endParaRPr b="1" sz="800"/>
            </a:p>
          </p:txBody>
        </p:sp>
        <p:sp>
          <p:nvSpPr>
            <p:cNvPr id="420" name="Google Shape;420;g20504761c68_0_37"/>
            <p:cNvSpPr txBox="1"/>
            <p:nvPr/>
          </p:nvSpPr>
          <p:spPr>
            <a:xfrm>
              <a:off x="2589815" y="4686649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y</a:t>
              </a:r>
              <a:endParaRPr sz="1100"/>
            </a:p>
          </p:txBody>
        </p:sp>
        <p:sp>
          <p:nvSpPr>
            <p:cNvPr id="421" name="Google Shape;421;g20504761c68_0_37"/>
            <p:cNvSpPr txBox="1"/>
            <p:nvPr/>
          </p:nvSpPr>
          <p:spPr>
            <a:xfrm>
              <a:off x="1519775" y="4042486"/>
              <a:ext cx="2427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cxnSp>
          <p:nvCxnSpPr>
            <p:cNvPr id="422" name="Google Shape;422;g20504761c68_0_37"/>
            <p:cNvCxnSpPr>
              <a:stCxn id="420" idx="3"/>
              <a:endCxn id="417" idx="1"/>
            </p:cNvCxnSpPr>
            <p:nvPr/>
          </p:nvCxnSpPr>
          <p:spPr>
            <a:xfrm flipH="1" rot="10800000">
              <a:off x="3120215" y="4029349"/>
              <a:ext cx="1125000" cy="834300"/>
            </a:xfrm>
            <a:prstGeom prst="curvedConnector3">
              <a:avLst>
                <a:gd fmla="val 5000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23" name="Google Shape;423;g20504761c68_0_37"/>
            <p:cNvCxnSpPr>
              <a:stCxn id="417" idx="3"/>
              <a:endCxn id="419" idx="1"/>
            </p:cNvCxnSpPr>
            <p:nvPr/>
          </p:nvCxnSpPr>
          <p:spPr>
            <a:xfrm>
              <a:off x="5140218" y="4029306"/>
              <a:ext cx="570000" cy="900"/>
            </a:xfrm>
            <a:prstGeom prst="curvedConnector3">
              <a:avLst>
                <a:gd fmla="val 50001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24" name="Google Shape;424;g20504761c68_0_37"/>
            <p:cNvCxnSpPr>
              <a:stCxn id="419" idx="3"/>
              <a:endCxn id="418" idx="1"/>
            </p:cNvCxnSpPr>
            <p:nvPr/>
          </p:nvCxnSpPr>
          <p:spPr>
            <a:xfrm flipH="1" rot="10800000">
              <a:off x="6452934" y="4029391"/>
              <a:ext cx="240000" cy="900"/>
            </a:xfrm>
            <a:prstGeom prst="curvedConnector3">
              <a:avLst>
                <a:gd fmla="val 50009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25" name="Google Shape;425;g20504761c68_0_37"/>
            <p:cNvSpPr txBox="1"/>
            <p:nvPr/>
          </p:nvSpPr>
          <p:spPr>
            <a:xfrm>
              <a:off x="2584520" y="2420424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W1</a:t>
              </a:r>
              <a:endParaRPr sz="1100"/>
            </a:p>
          </p:txBody>
        </p:sp>
        <p:cxnSp>
          <p:nvCxnSpPr>
            <p:cNvPr id="426" name="Google Shape;426;g20504761c68_0_37"/>
            <p:cNvCxnSpPr>
              <a:stCxn id="425" idx="3"/>
              <a:endCxn id="417" idx="1"/>
            </p:cNvCxnSpPr>
            <p:nvPr/>
          </p:nvCxnSpPr>
          <p:spPr>
            <a:xfrm>
              <a:off x="3114920" y="2597424"/>
              <a:ext cx="1130400" cy="1431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27" name="Google Shape;427;g20504761c68_0_37"/>
            <p:cNvSpPr txBox="1"/>
            <p:nvPr/>
          </p:nvSpPr>
          <p:spPr>
            <a:xfrm>
              <a:off x="1636106" y="1890223"/>
              <a:ext cx="2427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d_model x d_ff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768x3072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428" name="Google Shape;428;g20504761c68_0_37"/>
            <p:cNvSpPr txBox="1"/>
            <p:nvPr/>
          </p:nvSpPr>
          <p:spPr>
            <a:xfrm>
              <a:off x="5697221" y="2507170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W2</a:t>
              </a:r>
              <a:endParaRPr sz="1100"/>
            </a:p>
          </p:txBody>
        </p:sp>
        <p:cxnSp>
          <p:nvCxnSpPr>
            <p:cNvPr id="429" name="Google Shape;429;g20504761c68_0_37"/>
            <p:cNvCxnSpPr>
              <a:stCxn id="428" idx="3"/>
              <a:endCxn id="418" idx="1"/>
            </p:cNvCxnSpPr>
            <p:nvPr/>
          </p:nvCxnSpPr>
          <p:spPr>
            <a:xfrm>
              <a:off x="6227621" y="2684170"/>
              <a:ext cx="465300" cy="1345200"/>
            </a:xfrm>
            <a:prstGeom prst="curvedConnector3">
              <a:avLst>
                <a:gd fmla="val 4999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30" name="Google Shape;430;g20504761c68_0_37"/>
            <p:cNvSpPr txBox="1"/>
            <p:nvPr/>
          </p:nvSpPr>
          <p:spPr>
            <a:xfrm>
              <a:off x="4748807" y="1890223"/>
              <a:ext cx="2427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d_ff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3072x768</a:t>
              </a:r>
              <a:endParaRPr i="1" sz="1000">
                <a:solidFill>
                  <a:srgbClr val="1C4587"/>
                </a:solidFill>
              </a:endParaRPr>
            </a:p>
          </p:txBody>
        </p:sp>
        <p:sp>
          <p:nvSpPr>
            <p:cNvPr id="431" name="Google Shape;431;g20504761c68_0_37"/>
            <p:cNvSpPr txBox="1"/>
            <p:nvPr/>
          </p:nvSpPr>
          <p:spPr>
            <a:xfrm>
              <a:off x="5140068" y="3455598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y’</a:t>
              </a:r>
              <a:endParaRPr sz="1100"/>
            </a:p>
          </p:txBody>
        </p:sp>
        <p:sp>
          <p:nvSpPr>
            <p:cNvPr id="432" name="Google Shape;432;g20504761c68_0_37"/>
            <p:cNvSpPr txBox="1"/>
            <p:nvPr/>
          </p:nvSpPr>
          <p:spPr>
            <a:xfrm>
              <a:off x="4165417" y="2882418"/>
              <a:ext cx="203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d_ff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64x3072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grpSp>
        <p:nvGrpSpPr>
          <p:cNvPr id="433" name="Google Shape;433;g20504761c68_0_37"/>
          <p:cNvGrpSpPr/>
          <p:nvPr/>
        </p:nvGrpSpPr>
        <p:grpSpPr>
          <a:xfrm>
            <a:off x="7587729" y="3169282"/>
            <a:ext cx="3549677" cy="1265674"/>
            <a:chOff x="7587729" y="3169282"/>
            <a:chExt cx="3549677" cy="1265674"/>
          </a:xfrm>
        </p:grpSpPr>
        <p:sp>
          <p:nvSpPr>
            <p:cNvPr id="434" name="Google Shape;434;g20504761c68_0_37"/>
            <p:cNvSpPr/>
            <p:nvPr/>
          </p:nvSpPr>
          <p:spPr>
            <a:xfrm>
              <a:off x="8067478" y="3623755"/>
              <a:ext cx="894900" cy="811200"/>
            </a:xfrm>
            <a:prstGeom prst="rect">
              <a:avLst/>
            </a:prstGeom>
            <a:solidFill>
              <a:srgbClr val="D5A6BD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/>
                <a:t>Dropout</a:t>
              </a:r>
              <a:endParaRPr b="1"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800">
                  <a:solidFill>
                    <a:srgbClr val="000000"/>
                  </a:solidFill>
                </a:rPr>
                <a:t>LayerNorm</a:t>
              </a:r>
              <a:endParaRPr b="1" sz="800"/>
            </a:p>
          </p:txBody>
        </p:sp>
        <p:cxnSp>
          <p:nvCxnSpPr>
            <p:cNvPr id="435" name="Google Shape;435;g20504761c68_0_37"/>
            <p:cNvCxnSpPr>
              <a:stCxn id="434" idx="3"/>
            </p:cNvCxnSpPr>
            <p:nvPr/>
          </p:nvCxnSpPr>
          <p:spPr>
            <a:xfrm>
              <a:off x="8962378" y="4029355"/>
              <a:ext cx="793200" cy="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36" name="Google Shape;436;g20504761c68_0_37"/>
            <p:cNvSpPr txBox="1"/>
            <p:nvPr/>
          </p:nvSpPr>
          <p:spPr>
            <a:xfrm>
              <a:off x="9826312" y="3720863"/>
              <a:ext cx="5304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/>
                <a:t>O</a:t>
              </a:r>
              <a:endParaRPr sz="1100"/>
            </a:p>
          </p:txBody>
        </p:sp>
        <p:cxnSp>
          <p:nvCxnSpPr>
            <p:cNvPr id="437" name="Google Shape;437;g20504761c68_0_37"/>
            <p:cNvCxnSpPr>
              <a:stCxn id="418" idx="3"/>
              <a:endCxn id="434" idx="1"/>
            </p:cNvCxnSpPr>
            <p:nvPr/>
          </p:nvCxnSpPr>
          <p:spPr>
            <a:xfrm>
              <a:off x="7587729" y="4029306"/>
              <a:ext cx="479700" cy="600"/>
            </a:xfrm>
            <a:prstGeom prst="curvedConnector3">
              <a:avLst>
                <a:gd fmla="val 49985" name="adj1"/>
              </a:avLst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438" name="Google Shape;438;g20504761c68_0_37"/>
            <p:cNvSpPr txBox="1"/>
            <p:nvPr/>
          </p:nvSpPr>
          <p:spPr>
            <a:xfrm>
              <a:off x="9099206" y="3169282"/>
              <a:ext cx="2038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n x d_model</a:t>
              </a:r>
              <a:endParaRPr i="1" sz="1000">
                <a:solidFill>
                  <a:srgbClr val="1C4587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000">
                  <a:solidFill>
                    <a:srgbClr val="1C4587"/>
                  </a:solidFill>
                </a:rPr>
                <a:t>64x768</a:t>
              </a:r>
              <a:endParaRPr i="1" sz="1000">
                <a:solidFill>
                  <a:srgbClr val="1C4587"/>
                </a:solidFill>
              </a:endParaRPr>
            </a:p>
          </p:txBody>
        </p:sp>
      </p:grpSp>
      <p:sp>
        <p:nvSpPr>
          <p:cNvPr id="439" name="Google Shape;439;g20504761c68_0_37"/>
          <p:cNvSpPr txBox="1"/>
          <p:nvPr/>
        </p:nvSpPr>
        <p:spPr>
          <a:xfrm>
            <a:off x="8614375" y="6257700"/>
            <a:ext cx="2946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9E9E9E"/>
                </a:solidFill>
              </a:rPr>
              <a:t>Introduction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Motivation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Background </a:t>
            </a:r>
            <a:r>
              <a:rPr lang="en-US" sz="900"/>
              <a:t>→ </a:t>
            </a:r>
            <a:r>
              <a:rPr lang="en-US" sz="900">
                <a:solidFill>
                  <a:schemeClr val="accent1"/>
                </a:solidFill>
              </a:rPr>
              <a:t>Pre-Analysis</a:t>
            </a:r>
            <a:r>
              <a:rPr lang="en-US" sz="900"/>
              <a:t> → </a:t>
            </a:r>
            <a:r>
              <a:rPr lang="en-US" sz="900">
                <a:solidFill>
                  <a:srgbClr val="9E9E9E"/>
                </a:solidFill>
              </a:rPr>
              <a:t>Implementation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Results </a:t>
            </a:r>
            <a:r>
              <a:rPr lang="en-US" sz="900"/>
              <a:t>→ </a:t>
            </a:r>
            <a:r>
              <a:rPr lang="en-US" sz="900">
                <a:solidFill>
                  <a:srgbClr val="9E9E9E"/>
                </a:solidFill>
              </a:rPr>
              <a:t>Conclusion</a:t>
            </a:r>
            <a:endParaRPr sz="900"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TH Zürich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ETH Züric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2022-06-15T12:30:48Z</dcterms:created>
  <dc:creator>Xiaorui Yin</dc:creator>
</cp:coreProperties>
</file>